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62" r:id="rId5"/>
    <p:sldId id="260" r:id="rId6"/>
    <p:sldId id="261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55804-B09B-4077-817F-C7D4D7449FB0}" type="datetimeFigureOut">
              <a:rPr lang="pt-BR" smtClean="0"/>
              <a:t>08/06/2017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4234D-F575-41E5-BF6A-CCCBFF66C81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936971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55804-B09B-4077-817F-C7D4D7449FB0}" type="datetimeFigureOut">
              <a:rPr lang="pt-BR" smtClean="0"/>
              <a:t>08/06/2017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4234D-F575-41E5-BF6A-CCCBFF66C81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696459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55804-B09B-4077-817F-C7D4D7449FB0}" type="datetimeFigureOut">
              <a:rPr lang="pt-BR" smtClean="0"/>
              <a:t>08/06/2017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4234D-F575-41E5-BF6A-CCCBFF66C81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279317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55804-B09B-4077-817F-C7D4D7449FB0}" type="datetimeFigureOut">
              <a:rPr lang="pt-BR" smtClean="0"/>
              <a:t>08/06/2017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4234D-F575-41E5-BF6A-CCCBFF66C81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024537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55804-B09B-4077-817F-C7D4D7449FB0}" type="datetimeFigureOut">
              <a:rPr lang="pt-BR" smtClean="0"/>
              <a:t>08/06/2017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4234D-F575-41E5-BF6A-CCCBFF66C81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867189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55804-B09B-4077-817F-C7D4D7449FB0}" type="datetimeFigureOut">
              <a:rPr lang="pt-BR" smtClean="0"/>
              <a:t>08/06/2017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4234D-F575-41E5-BF6A-CCCBFF66C81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040831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55804-B09B-4077-817F-C7D4D7449FB0}" type="datetimeFigureOut">
              <a:rPr lang="pt-BR" smtClean="0"/>
              <a:t>08/06/2017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4234D-F575-41E5-BF6A-CCCBFF66C81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906784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55804-B09B-4077-817F-C7D4D7449FB0}" type="datetimeFigureOut">
              <a:rPr lang="pt-BR" smtClean="0"/>
              <a:t>08/06/2017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4234D-F575-41E5-BF6A-CCCBFF66C81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319123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55804-B09B-4077-817F-C7D4D7449FB0}" type="datetimeFigureOut">
              <a:rPr lang="pt-BR" smtClean="0"/>
              <a:t>08/06/2017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4234D-F575-41E5-BF6A-CCCBFF66C81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979545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55804-B09B-4077-817F-C7D4D7449FB0}" type="datetimeFigureOut">
              <a:rPr lang="pt-BR" smtClean="0"/>
              <a:t>08/06/2017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4234D-F575-41E5-BF6A-CCCBFF66C81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400825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55804-B09B-4077-817F-C7D4D7449FB0}" type="datetimeFigureOut">
              <a:rPr lang="pt-BR" smtClean="0"/>
              <a:t>08/06/2017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4234D-F575-41E5-BF6A-CCCBFF66C81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623914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755804-B09B-4077-817F-C7D4D7449FB0}" type="datetimeFigureOut">
              <a:rPr lang="pt-BR" smtClean="0"/>
              <a:t>08/06/2017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54234D-F575-41E5-BF6A-CCCBFF66C81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826130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rsenna@semagro.ms.gov.br" TargetMode="External"/><Relationship Id="rId2" Type="http://schemas.openxmlformats.org/officeDocument/2006/relationships/hyperlink" Target="http://www.semagro.ms.gov.br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827584" y="2708920"/>
            <a:ext cx="7772400" cy="1470025"/>
          </a:xfrm>
        </p:spPr>
        <p:txBody>
          <a:bodyPr>
            <a:normAutofit/>
          </a:bodyPr>
          <a:lstStyle/>
          <a:p>
            <a:r>
              <a:rPr lang="pt-BR" sz="2800" b="1" dirty="0" smtClean="0"/>
              <a:t>Mato Grosso do Sul:</a:t>
            </a:r>
            <a:br>
              <a:rPr lang="pt-BR" sz="2800" b="1" dirty="0" smtClean="0"/>
            </a:br>
            <a:r>
              <a:rPr lang="pt-BR" sz="2800" b="1" dirty="0" smtClean="0"/>
              <a:t>o caminho para o desenvolvimento sustentável</a:t>
            </a:r>
            <a:endParaRPr lang="pt-BR" sz="2800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339752" y="4725144"/>
            <a:ext cx="6400800" cy="1752600"/>
          </a:xfrm>
        </p:spPr>
        <p:txBody>
          <a:bodyPr>
            <a:normAutofit/>
          </a:bodyPr>
          <a:lstStyle/>
          <a:p>
            <a:pPr algn="r"/>
            <a:r>
              <a:rPr lang="pt-BR" sz="2400" b="1" i="1" dirty="0" smtClean="0">
                <a:solidFill>
                  <a:schemeClr val="tx1"/>
                </a:solidFill>
                <a:latin typeface="+mj-lt"/>
              </a:rPr>
              <a:t>Ricardo Senna</a:t>
            </a:r>
          </a:p>
          <a:p>
            <a:pPr algn="r"/>
            <a:r>
              <a:rPr lang="pt-BR" sz="2400" b="1" i="1" dirty="0" smtClean="0">
                <a:solidFill>
                  <a:schemeClr val="tx1"/>
                </a:solidFill>
                <a:latin typeface="+mj-lt"/>
                <a:hlinkClick r:id="rId2"/>
              </a:rPr>
              <a:t>www.semagro.ms.gov.br</a:t>
            </a:r>
            <a:endParaRPr lang="pt-BR" sz="2400" b="1" i="1" dirty="0" smtClean="0">
              <a:solidFill>
                <a:schemeClr val="tx1"/>
              </a:solidFill>
              <a:latin typeface="+mj-lt"/>
            </a:endParaRPr>
          </a:p>
          <a:p>
            <a:pPr algn="r"/>
            <a:r>
              <a:rPr lang="pt-BR" sz="2400" b="1" i="1" dirty="0" smtClean="0">
                <a:solidFill>
                  <a:schemeClr val="tx1"/>
                </a:solidFill>
                <a:latin typeface="+mj-lt"/>
                <a:hlinkClick r:id="rId3"/>
              </a:rPr>
              <a:t>rsenna@semagro.ms.gov.br</a:t>
            </a:r>
            <a:endParaRPr lang="pt-BR" sz="2400" b="1" i="1" dirty="0" smtClean="0">
              <a:solidFill>
                <a:schemeClr val="tx1"/>
              </a:solidFill>
              <a:latin typeface="+mj-lt"/>
            </a:endParaRPr>
          </a:p>
          <a:p>
            <a:pPr algn="r"/>
            <a:endParaRPr lang="pt-BR" sz="2400" b="1" i="1" dirty="0">
              <a:solidFill>
                <a:schemeClr val="tx1"/>
              </a:solidFill>
              <a:latin typeface="+mj-lt"/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3091"/>
            <a:ext cx="9144000" cy="1870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1280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971600" y="404813"/>
            <a:ext cx="7200800" cy="6264275"/>
          </a:xfrm>
        </p:spPr>
        <p:txBody>
          <a:bodyPr rtlCol="0">
            <a:normAutofit/>
          </a:bodyPr>
          <a:lstStyle/>
          <a:p>
            <a:pPr marL="0" indent="0" algn="ctr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pt-BR" dirty="0" smtClean="0"/>
              <a:t> </a:t>
            </a:r>
            <a:r>
              <a:rPr lang="pt-BR" b="1" dirty="0"/>
              <a:t>Objetivos</a:t>
            </a:r>
            <a:r>
              <a:rPr lang="pt-BR" b="1" dirty="0" smtClean="0"/>
              <a:t>:</a:t>
            </a:r>
          </a:p>
          <a:p>
            <a:pPr marL="0" indent="0" algn="just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pt-BR" dirty="0" smtClean="0"/>
          </a:p>
          <a:p>
            <a:pPr marL="0" indent="0" algn="just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pt-BR" dirty="0"/>
          </a:p>
          <a:p>
            <a:pPr marL="0" indent="0" algn="just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pt-BR" sz="2800" dirty="0"/>
              <a:t>a) fomentar o crescimento da economia por meio da </a:t>
            </a:r>
            <a:r>
              <a:rPr lang="pt-BR" sz="2800" b="1" dirty="0"/>
              <a:t>atração de investimentos</a:t>
            </a:r>
            <a:r>
              <a:rPr lang="pt-BR" sz="2800" dirty="0"/>
              <a:t>, que venham a implantar novos empreendimentos nos Municípios do Estado de Mato Grosso do Sul ou ampliar outros </a:t>
            </a:r>
            <a:r>
              <a:rPr lang="pt-BR" sz="2800" dirty="0" smtClean="0"/>
              <a:t>pré-existentes</a:t>
            </a:r>
            <a:endParaRPr lang="pt-BR" sz="2800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0992" y="5258931"/>
            <a:ext cx="1613346" cy="159906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971600" y="404813"/>
            <a:ext cx="7200800" cy="6264275"/>
          </a:xfrm>
        </p:spPr>
        <p:txBody>
          <a:bodyPr rtlCol="0">
            <a:normAutofit/>
          </a:bodyPr>
          <a:lstStyle/>
          <a:p>
            <a:pPr marL="0" indent="0" algn="ctr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pt-BR" dirty="0" smtClean="0"/>
              <a:t> </a:t>
            </a:r>
            <a:r>
              <a:rPr lang="pt-BR" b="1" dirty="0"/>
              <a:t>Objetivos</a:t>
            </a:r>
            <a:r>
              <a:rPr lang="pt-BR" b="1" dirty="0" smtClean="0"/>
              <a:t>:</a:t>
            </a:r>
          </a:p>
          <a:p>
            <a:pPr marL="0" indent="0" algn="just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pt-BR" dirty="0" smtClean="0"/>
          </a:p>
          <a:p>
            <a:pPr marL="0" indent="0" algn="just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pt-BR" dirty="0"/>
          </a:p>
          <a:p>
            <a:pPr marL="0" indent="0" algn="just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pt-BR" dirty="0"/>
          </a:p>
          <a:p>
            <a:pPr marL="0" indent="0" algn="just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pt-BR" sz="2800" dirty="0" smtClean="0"/>
              <a:t>b</a:t>
            </a:r>
            <a:r>
              <a:rPr lang="pt-BR" sz="2800" dirty="0"/>
              <a:t>) estimular a </a:t>
            </a:r>
            <a:r>
              <a:rPr lang="pt-BR" sz="2800" b="1" dirty="0"/>
              <a:t>criação de novos postos de trabalho</a:t>
            </a:r>
            <a:r>
              <a:rPr lang="pt-BR" sz="2800" dirty="0"/>
              <a:t>, promover o desenvolvimento e aprimoramento da qualificação profissional, bem como a inclusão social no </a:t>
            </a:r>
            <a:r>
              <a:rPr lang="pt-BR" sz="2800" dirty="0" smtClean="0"/>
              <a:t>Município</a:t>
            </a:r>
            <a:endParaRPr lang="pt-BR" sz="2800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0992" y="5258931"/>
            <a:ext cx="1613346" cy="15990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3430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971600" y="404813"/>
            <a:ext cx="7200800" cy="6264275"/>
          </a:xfrm>
        </p:spPr>
        <p:txBody>
          <a:bodyPr rtlCol="0">
            <a:normAutofit/>
          </a:bodyPr>
          <a:lstStyle/>
          <a:p>
            <a:pPr marL="0" indent="0" algn="ctr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pt-BR" dirty="0" smtClean="0"/>
              <a:t> </a:t>
            </a:r>
            <a:r>
              <a:rPr lang="pt-BR" b="1" dirty="0"/>
              <a:t>Objetivos</a:t>
            </a:r>
            <a:r>
              <a:rPr lang="pt-BR" b="1" dirty="0" smtClean="0"/>
              <a:t>:</a:t>
            </a:r>
          </a:p>
          <a:p>
            <a:pPr marL="0" indent="0" algn="ctr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pt-BR" b="1" dirty="0"/>
          </a:p>
          <a:p>
            <a:pPr marL="0" indent="0" algn="ctr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pt-BR" b="1" dirty="0" smtClean="0"/>
          </a:p>
          <a:p>
            <a:pPr marL="0" indent="0" algn="just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pt-BR" dirty="0"/>
          </a:p>
          <a:p>
            <a:pPr marL="0" indent="0" algn="just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pt-BR" sz="2800" dirty="0" smtClean="0"/>
              <a:t>c</a:t>
            </a:r>
            <a:r>
              <a:rPr lang="pt-BR" sz="2800" dirty="0"/>
              <a:t>) </a:t>
            </a:r>
            <a:r>
              <a:rPr lang="pt-BR" sz="2800" dirty="0" smtClean="0"/>
              <a:t>Criar uma </a:t>
            </a:r>
            <a:r>
              <a:rPr lang="pt-BR" sz="2800" b="1" dirty="0" smtClean="0"/>
              <a:t>nova governança</a:t>
            </a:r>
            <a:r>
              <a:rPr lang="pt-BR" sz="2800" dirty="0" smtClean="0"/>
              <a:t> que possibilite </a:t>
            </a:r>
            <a:r>
              <a:rPr lang="pt-BR" sz="2800" dirty="0"/>
              <a:t>a atuação direta dos Poderes Executivos Estadual e Municipais em procedimentos administrativos que visem a atração de investimentos </a:t>
            </a:r>
            <a:r>
              <a:rPr lang="pt-BR" sz="2800" dirty="0" smtClean="0"/>
              <a:t>empresariais</a:t>
            </a:r>
            <a:endParaRPr lang="pt-BR" sz="2800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0992" y="5258931"/>
            <a:ext cx="1613346" cy="15990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543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971600" y="404813"/>
            <a:ext cx="7200800" cy="6264275"/>
          </a:xfrm>
        </p:spPr>
        <p:txBody>
          <a:bodyPr rtlCol="0">
            <a:normAutofit/>
          </a:bodyPr>
          <a:lstStyle/>
          <a:p>
            <a:pPr marL="0" indent="0" algn="ctr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pt-BR" dirty="0" smtClean="0"/>
              <a:t> </a:t>
            </a:r>
            <a:r>
              <a:rPr lang="pt-BR" b="1" dirty="0"/>
              <a:t>Objetivos</a:t>
            </a:r>
            <a:r>
              <a:rPr lang="pt-BR" b="1" dirty="0" smtClean="0"/>
              <a:t>:</a:t>
            </a:r>
          </a:p>
          <a:p>
            <a:pPr marL="0" indent="0" algn="ctr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pt-BR" b="1" dirty="0"/>
          </a:p>
          <a:p>
            <a:pPr marL="0" indent="0" algn="ctr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pt-BR" b="1" dirty="0" smtClean="0"/>
          </a:p>
          <a:p>
            <a:pPr marL="0" indent="0" algn="just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pt-BR" dirty="0"/>
          </a:p>
          <a:p>
            <a:pPr marL="0" indent="0" algn="just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pt-BR" sz="2800" dirty="0" smtClean="0"/>
              <a:t>d</a:t>
            </a:r>
            <a:r>
              <a:rPr lang="pt-BR" sz="2800" dirty="0"/>
              <a:t>) promover o </a:t>
            </a:r>
            <a:r>
              <a:rPr lang="pt-BR" sz="2800" b="1" dirty="0"/>
              <a:t>desenvolvimento da </a:t>
            </a:r>
            <a:r>
              <a:rPr lang="pt-BR" sz="2800" b="1" dirty="0" smtClean="0"/>
              <a:t>infraestrutura econômica e social</a:t>
            </a:r>
            <a:r>
              <a:rPr lang="pt-BR" sz="2800" dirty="0" smtClean="0"/>
              <a:t> </a:t>
            </a:r>
            <a:r>
              <a:rPr lang="pt-BR" sz="2800" dirty="0"/>
              <a:t>do Município, por ações do Estado e Município, bem como do setor privado, em contrapartida a incentivos fiscais </a:t>
            </a:r>
            <a:r>
              <a:rPr lang="pt-BR" sz="2800" dirty="0" smtClean="0"/>
              <a:t>concedidos</a:t>
            </a:r>
            <a:endParaRPr lang="pt-BR" sz="2800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0992" y="5258931"/>
            <a:ext cx="1613346" cy="15990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2232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971600" y="404813"/>
            <a:ext cx="7200800" cy="6264275"/>
          </a:xfrm>
        </p:spPr>
        <p:txBody>
          <a:bodyPr rtlCol="0">
            <a:normAutofit/>
          </a:bodyPr>
          <a:lstStyle/>
          <a:p>
            <a:pPr marL="0" indent="0" algn="ctr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pt-BR" dirty="0" smtClean="0"/>
              <a:t> </a:t>
            </a:r>
            <a:r>
              <a:rPr lang="pt-BR" b="1" dirty="0"/>
              <a:t>Objetivos</a:t>
            </a:r>
            <a:r>
              <a:rPr lang="pt-BR" b="1" dirty="0" smtClean="0"/>
              <a:t>:</a:t>
            </a:r>
          </a:p>
          <a:p>
            <a:pPr marL="0" indent="0" algn="ctr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pt-BR" b="1" dirty="0"/>
          </a:p>
          <a:p>
            <a:pPr marL="0" indent="0" algn="ctr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pt-BR" b="1" dirty="0" smtClean="0"/>
          </a:p>
          <a:p>
            <a:pPr marL="0" indent="0" algn="just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pt-BR" dirty="0"/>
          </a:p>
          <a:p>
            <a:pPr marL="0" indent="0" algn="just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pt-BR" sz="2800" dirty="0" smtClean="0"/>
              <a:t>e</a:t>
            </a:r>
            <a:r>
              <a:rPr lang="pt-BR" sz="2800" dirty="0"/>
              <a:t>) garantir a </a:t>
            </a:r>
            <a:r>
              <a:rPr lang="pt-BR" sz="2800" b="1" dirty="0"/>
              <a:t>diversificação das atividades produtivas</a:t>
            </a:r>
            <a:r>
              <a:rPr lang="pt-BR" sz="2800" dirty="0"/>
              <a:t> no Município, especialmente do parque industrial e estimular as atividades que assegurem maior valor adicionado, aprimorando a economia </a:t>
            </a:r>
            <a:r>
              <a:rPr lang="pt-BR" sz="2800" dirty="0" smtClean="0"/>
              <a:t>local</a:t>
            </a:r>
            <a:endParaRPr lang="pt-BR" sz="2800" dirty="0"/>
          </a:p>
          <a:p>
            <a:pPr eaLnBrk="1" fontAlgn="auto" hangingPunct="1">
              <a:spcAft>
                <a:spcPts val="0"/>
              </a:spcAft>
              <a:defRPr/>
            </a:pPr>
            <a:endParaRPr lang="pt-BR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0992" y="5258931"/>
            <a:ext cx="1613346" cy="15990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235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CaixaDeTexto 4"/>
          <p:cNvSpPr txBox="1">
            <a:spLocks noChangeArrowheads="1"/>
          </p:cNvSpPr>
          <p:nvPr/>
        </p:nvSpPr>
        <p:spPr bwMode="auto">
          <a:xfrm>
            <a:off x="323528" y="302359"/>
            <a:ext cx="8642350" cy="65556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pt-BR" altLang="pt-BR" sz="2000" b="1" dirty="0" smtClean="0">
                <a:latin typeface="+mn-lt"/>
              </a:rPr>
              <a:t>Pontos a serem apresentados e debatidos:</a:t>
            </a:r>
          </a:p>
          <a:p>
            <a:pPr eaLnBrk="1" hangingPunct="1">
              <a:defRPr/>
            </a:pPr>
            <a:endParaRPr lang="pt-BR" altLang="pt-BR" sz="2000" dirty="0" smtClean="0">
              <a:latin typeface="+mn-lt"/>
            </a:endParaRPr>
          </a:p>
          <a:p>
            <a:pPr eaLnBrk="1" hangingPunct="1">
              <a:defRPr/>
            </a:pPr>
            <a:r>
              <a:rPr lang="pt-BR" altLang="pt-BR" sz="2000" dirty="0" smtClean="0">
                <a:latin typeface="+mn-lt"/>
              </a:rPr>
              <a:t>a) Apresentação institucional da SEMAGRO;</a:t>
            </a:r>
          </a:p>
          <a:p>
            <a:pPr eaLnBrk="1" hangingPunct="1">
              <a:defRPr/>
            </a:pPr>
            <a:endParaRPr lang="pt-BR" altLang="pt-BR" sz="2000" dirty="0" smtClean="0">
              <a:latin typeface="+mn-lt"/>
            </a:endParaRPr>
          </a:p>
          <a:p>
            <a:pPr eaLnBrk="1" hangingPunct="1">
              <a:defRPr/>
            </a:pPr>
            <a:r>
              <a:rPr lang="pt-BR" altLang="pt-BR" sz="2000" dirty="0" smtClean="0">
                <a:latin typeface="+mn-lt"/>
              </a:rPr>
              <a:t>b) Principais ações da SEMAGRO voltadas ao desenvolvimento econômico sustentável;</a:t>
            </a:r>
          </a:p>
          <a:p>
            <a:pPr eaLnBrk="1" hangingPunct="1">
              <a:defRPr/>
            </a:pPr>
            <a:endParaRPr lang="pt-BR" altLang="pt-BR" sz="2000" dirty="0" smtClean="0">
              <a:latin typeface="+mn-lt"/>
            </a:endParaRPr>
          </a:p>
          <a:p>
            <a:pPr eaLnBrk="1" hangingPunct="1">
              <a:defRPr/>
            </a:pPr>
            <a:r>
              <a:rPr lang="pt-BR" altLang="pt-BR" sz="2000" dirty="0" smtClean="0">
                <a:latin typeface="+mn-lt"/>
              </a:rPr>
              <a:t>c) Vantagens Competitivas de Mato Grosso do Sul;</a:t>
            </a:r>
          </a:p>
          <a:p>
            <a:pPr eaLnBrk="1" hangingPunct="1">
              <a:defRPr/>
            </a:pPr>
            <a:endParaRPr lang="pt-BR" altLang="pt-BR" sz="2000" dirty="0" smtClean="0">
              <a:latin typeface="+mn-lt"/>
            </a:endParaRPr>
          </a:p>
          <a:p>
            <a:pPr eaLnBrk="1" hangingPunct="1">
              <a:defRPr/>
            </a:pPr>
            <a:r>
              <a:rPr lang="pt-BR" altLang="pt-BR" sz="2000" dirty="0" smtClean="0">
                <a:latin typeface="+mn-lt"/>
              </a:rPr>
              <a:t>d) Incentivos Fiscais;</a:t>
            </a:r>
          </a:p>
          <a:p>
            <a:pPr eaLnBrk="1" hangingPunct="1">
              <a:defRPr/>
            </a:pPr>
            <a:endParaRPr lang="pt-BR" altLang="pt-BR" sz="2000" dirty="0" smtClean="0">
              <a:latin typeface="+mn-lt"/>
            </a:endParaRPr>
          </a:p>
          <a:p>
            <a:pPr eaLnBrk="1" hangingPunct="1">
              <a:defRPr/>
            </a:pPr>
            <a:r>
              <a:rPr lang="pt-BR" altLang="pt-BR" sz="2000" dirty="0" smtClean="0">
                <a:latin typeface="+mn-lt"/>
              </a:rPr>
              <a:t>e) Fundo Constitucional de Financiamento do Centro-Oeste (FCO);</a:t>
            </a:r>
          </a:p>
          <a:p>
            <a:pPr eaLnBrk="1" hangingPunct="1">
              <a:defRPr/>
            </a:pPr>
            <a:endParaRPr lang="pt-BR" altLang="pt-BR" sz="2000" dirty="0" smtClean="0">
              <a:latin typeface="+mn-lt"/>
            </a:endParaRPr>
          </a:p>
          <a:p>
            <a:pPr eaLnBrk="1" hangingPunct="1">
              <a:defRPr/>
            </a:pPr>
            <a:r>
              <a:rPr lang="pt-BR" altLang="pt-BR" sz="2000" dirty="0" smtClean="0">
                <a:latin typeface="+mn-lt"/>
              </a:rPr>
              <a:t>f) Infraestrutura;</a:t>
            </a:r>
          </a:p>
          <a:p>
            <a:pPr eaLnBrk="1" hangingPunct="1">
              <a:defRPr/>
            </a:pPr>
            <a:endParaRPr lang="pt-BR" altLang="pt-BR" sz="2000" dirty="0" smtClean="0">
              <a:latin typeface="+mn-lt"/>
            </a:endParaRPr>
          </a:p>
          <a:p>
            <a:pPr eaLnBrk="1" hangingPunct="1">
              <a:defRPr/>
            </a:pPr>
            <a:r>
              <a:rPr lang="pt-BR" altLang="pt-BR" sz="2000" dirty="0" smtClean="0">
                <a:latin typeface="+mn-lt"/>
              </a:rPr>
              <a:t>g) Mão de Obra;</a:t>
            </a:r>
          </a:p>
          <a:p>
            <a:pPr eaLnBrk="1" hangingPunct="1">
              <a:defRPr/>
            </a:pPr>
            <a:endParaRPr lang="pt-BR" altLang="pt-BR" sz="2000" dirty="0" smtClean="0">
              <a:latin typeface="+mn-lt"/>
            </a:endParaRPr>
          </a:p>
          <a:p>
            <a:pPr eaLnBrk="1" hangingPunct="1">
              <a:defRPr/>
            </a:pPr>
            <a:r>
              <a:rPr lang="pt-BR" altLang="pt-BR" sz="2000" dirty="0" smtClean="0">
                <a:latin typeface="+mn-lt"/>
              </a:rPr>
              <a:t>h) Pesquisa, Ciência, Tecnologia e Inovação;</a:t>
            </a:r>
          </a:p>
          <a:p>
            <a:pPr eaLnBrk="1" hangingPunct="1">
              <a:defRPr/>
            </a:pPr>
            <a:endParaRPr lang="pt-BR" altLang="pt-BR" sz="2000" dirty="0" smtClean="0">
              <a:latin typeface="+mn-lt"/>
            </a:endParaRPr>
          </a:p>
          <a:p>
            <a:pPr eaLnBrk="1" hangingPunct="1">
              <a:defRPr/>
            </a:pPr>
            <a:r>
              <a:rPr lang="pt-BR" altLang="pt-BR" sz="2000" dirty="0" smtClean="0">
                <a:latin typeface="+mn-lt"/>
              </a:rPr>
              <a:t>i) Parcerias para ações conjuntas Estado/Município.</a:t>
            </a:r>
          </a:p>
          <a:p>
            <a:pPr eaLnBrk="1" hangingPunct="1">
              <a:defRPr/>
            </a:pPr>
            <a:endParaRPr lang="pt-BR" altLang="pt-BR" sz="2000" dirty="0" smtClean="0"/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0992" y="5258931"/>
            <a:ext cx="1613346" cy="159906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6632"/>
            <a:ext cx="9144000" cy="6741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2725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" name="Picture 3"/>
          <p:cNvPicPr>
            <a:picLocks noChangeAspect="1" noChangeArrowheads="1"/>
          </p:cNvPicPr>
          <p:nvPr/>
        </p:nvPicPr>
        <p:blipFill>
          <a:blip r:embed="rId2" cstate="print"/>
          <a:srcRect l="13854" t="10667" r="11979" b="5667"/>
          <a:stretch>
            <a:fillRect/>
          </a:stretch>
        </p:blipFill>
        <p:spPr bwMode="auto">
          <a:xfrm>
            <a:off x="0" y="27296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307376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2771800" y="404664"/>
            <a:ext cx="390857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200" b="1" dirty="0" smtClean="0"/>
              <a:t>Diretrizes Estratégicas</a:t>
            </a:r>
            <a:endParaRPr lang="pt-BR" sz="3200" b="1" dirty="0"/>
          </a:p>
        </p:txBody>
      </p:sp>
      <p:sp>
        <p:nvSpPr>
          <p:cNvPr id="3" name="Rectangle 5"/>
          <p:cNvSpPr>
            <a:spLocks noChangeArrowheads="1"/>
          </p:cNvSpPr>
          <p:nvPr/>
        </p:nvSpPr>
        <p:spPr bwMode="auto">
          <a:xfrm>
            <a:off x="467544" y="1268760"/>
            <a:ext cx="7993063" cy="34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just" eaLnBrk="1" hangingPunct="1">
              <a:spcBef>
                <a:spcPts val="1200"/>
              </a:spcBef>
              <a:buFont typeface="Wingdings" pitchFamily="2" charset="2"/>
              <a:buChar char="§"/>
            </a:pPr>
            <a:r>
              <a:rPr lang="pt-BR" altLang="pt-BR" dirty="0"/>
              <a:t>Elaborar e implementar políticas, projetos e ações que aumentem a </a:t>
            </a:r>
            <a:r>
              <a:rPr lang="pt-BR" altLang="pt-BR" b="1" dirty="0"/>
              <a:t>produtividade</a:t>
            </a:r>
            <a:r>
              <a:rPr lang="pt-BR" altLang="pt-BR" dirty="0"/>
              <a:t> e a </a:t>
            </a:r>
            <a:r>
              <a:rPr lang="pt-BR" altLang="pt-BR" b="1" dirty="0"/>
              <a:t>competitividade</a:t>
            </a:r>
            <a:r>
              <a:rPr lang="pt-BR" altLang="pt-BR" dirty="0"/>
              <a:t> </a:t>
            </a:r>
            <a:r>
              <a:rPr lang="pt-BR" altLang="pt-BR" dirty="0" smtClean="0"/>
              <a:t>do setor produtivo rural e empresarial.</a:t>
            </a:r>
            <a:endParaRPr lang="pt-BR" altLang="pt-BR" dirty="0"/>
          </a:p>
          <a:p>
            <a:pPr algn="just" eaLnBrk="1" hangingPunct="1">
              <a:spcBef>
                <a:spcPts val="1200"/>
              </a:spcBef>
              <a:buFont typeface="Wingdings" pitchFamily="2" charset="2"/>
              <a:buChar char="§"/>
            </a:pPr>
            <a:r>
              <a:rPr lang="pt-BR" altLang="pt-BR" dirty="0"/>
              <a:t>Promover a construção de um </a:t>
            </a:r>
            <a:r>
              <a:rPr lang="pt-BR" altLang="pt-BR" b="1" dirty="0"/>
              <a:t>ambiente favorável</a:t>
            </a:r>
            <a:r>
              <a:rPr lang="pt-BR" altLang="pt-BR" dirty="0"/>
              <a:t> </a:t>
            </a:r>
            <a:r>
              <a:rPr lang="pt-BR" altLang="pt-BR" dirty="0" smtClean="0"/>
              <a:t>aos </a:t>
            </a:r>
            <a:r>
              <a:rPr lang="pt-BR" altLang="pt-BR" dirty="0"/>
              <a:t>negócios.</a:t>
            </a:r>
          </a:p>
          <a:p>
            <a:pPr algn="just" eaLnBrk="1" hangingPunct="1">
              <a:spcBef>
                <a:spcPts val="1200"/>
              </a:spcBef>
              <a:buFont typeface="Wingdings" pitchFamily="2" charset="2"/>
              <a:buChar char="§"/>
            </a:pPr>
            <a:r>
              <a:rPr lang="pt-BR" altLang="pt-BR" dirty="0"/>
              <a:t>Atrair </a:t>
            </a:r>
            <a:r>
              <a:rPr lang="pt-BR" altLang="pt-BR" b="1" dirty="0" smtClean="0"/>
              <a:t>investimentos</a:t>
            </a:r>
            <a:r>
              <a:rPr lang="pt-BR" altLang="pt-BR" dirty="0" smtClean="0"/>
              <a:t>.</a:t>
            </a:r>
            <a:endParaRPr lang="pt-BR" altLang="pt-BR" dirty="0"/>
          </a:p>
          <a:p>
            <a:pPr algn="just" eaLnBrk="1" hangingPunct="1">
              <a:spcBef>
                <a:spcPts val="1200"/>
              </a:spcBef>
              <a:buFont typeface="Wingdings" pitchFamily="2" charset="2"/>
              <a:buChar char="§"/>
            </a:pPr>
            <a:r>
              <a:rPr lang="pt-BR" altLang="pt-BR" dirty="0" smtClean="0"/>
              <a:t>Promover </a:t>
            </a:r>
            <a:r>
              <a:rPr lang="pt-BR" altLang="pt-BR" dirty="0"/>
              <a:t>o </a:t>
            </a:r>
            <a:r>
              <a:rPr lang="pt-BR" altLang="pt-BR" b="1" dirty="0"/>
              <a:t>desenvolvimento regional</a:t>
            </a:r>
            <a:r>
              <a:rPr lang="pt-BR" altLang="pt-BR" dirty="0"/>
              <a:t> equilibrado no Mato Grosso do Sul.</a:t>
            </a:r>
          </a:p>
          <a:p>
            <a:pPr algn="just" eaLnBrk="1" hangingPunct="1">
              <a:spcBef>
                <a:spcPts val="1200"/>
              </a:spcBef>
              <a:buFont typeface="Wingdings" pitchFamily="2" charset="2"/>
              <a:buChar char="§"/>
            </a:pPr>
            <a:r>
              <a:rPr lang="pt-BR" altLang="pt-BR" dirty="0"/>
              <a:t>Promover a </a:t>
            </a:r>
            <a:r>
              <a:rPr lang="pt-BR" altLang="pt-BR" b="1" dirty="0"/>
              <a:t>biodiversidade</a:t>
            </a:r>
            <a:r>
              <a:rPr lang="pt-BR" altLang="pt-BR" dirty="0"/>
              <a:t> e os </a:t>
            </a:r>
            <a:r>
              <a:rPr lang="pt-BR" altLang="pt-BR" b="1" dirty="0"/>
              <a:t>recursos naturais</a:t>
            </a:r>
            <a:r>
              <a:rPr lang="pt-BR" altLang="pt-BR" dirty="0"/>
              <a:t> como diferencial competitivo do Estado de Mato Grosso do Sul, nacional e internacionalmente.</a:t>
            </a: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0992" y="5258931"/>
            <a:ext cx="1613346" cy="15990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927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3131840" y="316810"/>
            <a:ext cx="24865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dirty="0" smtClean="0"/>
              <a:t>Principais projetos</a:t>
            </a:r>
            <a:endParaRPr lang="pt-BR" sz="2400" dirty="0"/>
          </a:p>
        </p:txBody>
      </p:sp>
      <p:sp>
        <p:nvSpPr>
          <p:cNvPr id="3" name="CaixaDeTexto 2"/>
          <p:cNvSpPr txBox="1"/>
          <p:nvPr/>
        </p:nvSpPr>
        <p:spPr>
          <a:xfrm>
            <a:off x="811885" y="1628800"/>
            <a:ext cx="59495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 smtClean="0"/>
              <a:t>Superintendência de Indústria, Comércio, Serviços e Turismo</a:t>
            </a:r>
            <a:endParaRPr lang="pt-BR" b="1" dirty="0"/>
          </a:p>
        </p:txBody>
      </p:sp>
      <p:sp>
        <p:nvSpPr>
          <p:cNvPr id="4" name="Retângulo 3"/>
          <p:cNvSpPr/>
          <p:nvPr/>
        </p:nvSpPr>
        <p:spPr>
          <a:xfrm>
            <a:off x="811885" y="2420888"/>
            <a:ext cx="42145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/>
              <a:t>Programa de Regionalização dos Incentivos</a:t>
            </a:r>
          </a:p>
        </p:txBody>
      </p:sp>
      <p:sp>
        <p:nvSpPr>
          <p:cNvPr id="5" name="Retângulo 4"/>
          <p:cNvSpPr/>
          <p:nvPr/>
        </p:nvSpPr>
        <p:spPr>
          <a:xfrm>
            <a:off x="811885" y="2858220"/>
            <a:ext cx="78645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/>
              <a:t>Missões Prospectivas de Negócios para atrair 3 bi de investimentos privados</a:t>
            </a:r>
          </a:p>
        </p:txBody>
      </p:sp>
      <p:sp>
        <p:nvSpPr>
          <p:cNvPr id="6" name="Retângulo 5"/>
          <p:cNvSpPr/>
          <p:nvPr/>
        </p:nvSpPr>
        <p:spPr>
          <a:xfrm>
            <a:off x="811884" y="3225090"/>
            <a:ext cx="721649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/>
              <a:t>Aplicar 100% do recursos FCO disponíveis (2,3 bi) através da captação de propostas de investimentos</a:t>
            </a:r>
          </a:p>
        </p:txBody>
      </p:sp>
      <p:sp>
        <p:nvSpPr>
          <p:cNvPr id="7" name="Retângulo 6"/>
          <p:cNvSpPr/>
          <p:nvPr/>
        </p:nvSpPr>
        <p:spPr>
          <a:xfrm>
            <a:off x="811883" y="3888738"/>
            <a:ext cx="33688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/>
              <a:t>Plano Estadual de Cooperativismo</a:t>
            </a:r>
          </a:p>
        </p:txBody>
      </p:sp>
      <p:sp>
        <p:nvSpPr>
          <p:cNvPr id="8" name="Retângulo 7"/>
          <p:cNvSpPr/>
          <p:nvPr/>
        </p:nvSpPr>
        <p:spPr>
          <a:xfrm>
            <a:off x="811883" y="4258070"/>
            <a:ext cx="72164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/>
              <a:t>Infraestrutura de núcleos industriais e unidades produtivas locais</a:t>
            </a:r>
          </a:p>
        </p:txBody>
      </p:sp>
      <p:sp>
        <p:nvSpPr>
          <p:cNvPr id="9" name="Retângulo 8"/>
          <p:cNvSpPr/>
          <p:nvPr/>
        </p:nvSpPr>
        <p:spPr>
          <a:xfrm>
            <a:off x="837750" y="4627402"/>
            <a:ext cx="2559419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 smtClean="0"/>
              <a:t>PROPEQ</a:t>
            </a:r>
          </a:p>
          <a:p>
            <a:endParaRPr lang="pt-BR" dirty="0"/>
          </a:p>
          <a:p>
            <a:r>
              <a:rPr lang="pt-BR" dirty="0" smtClean="0"/>
              <a:t>Encadeamento produtivo</a:t>
            </a:r>
            <a:endParaRPr lang="pt-BR" dirty="0"/>
          </a:p>
        </p:txBody>
      </p:sp>
      <p:pic>
        <p:nvPicPr>
          <p:cNvPr id="11" name="Imagem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0992" y="5258931"/>
            <a:ext cx="1613346" cy="15990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7424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3563888" y="260648"/>
            <a:ext cx="19509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 smtClean="0"/>
              <a:t>Principais projetos</a:t>
            </a:r>
            <a:endParaRPr lang="pt-BR" b="1" dirty="0"/>
          </a:p>
        </p:txBody>
      </p:sp>
      <p:sp>
        <p:nvSpPr>
          <p:cNvPr id="3" name="Retângulo 2"/>
          <p:cNvSpPr/>
          <p:nvPr/>
        </p:nvSpPr>
        <p:spPr>
          <a:xfrm>
            <a:off x="755576" y="1052736"/>
            <a:ext cx="75608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b="1" dirty="0"/>
              <a:t>Superintendência de Meio Ambiente, Ciência e Tecnologia, Produção e Agricultura Familiar</a:t>
            </a:r>
            <a:endParaRPr lang="pt-BR" dirty="0"/>
          </a:p>
        </p:txBody>
      </p:sp>
      <p:sp>
        <p:nvSpPr>
          <p:cNvPr id="4" name="Retângulo 3"/>
          <p:cNvSpPr/>
          <p:nvPr/>
        </p:nvSpPr>
        <p:spPr>
          <a:xfrm>
            <a:off x="755754" y="1844824"/>
            <a:ext cx="12825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/>
              <a:t>Precoce MS</a:t>
            </a:r>
          </a:p>
        </p:txBody>
      </p:sp>
      <p:sp>
        <p:nvSpPr>
          <p:cNvPr id="5" name="Retângulo 4"/>
          <p:cNvSpPr/>
          <p:nvPr/>
        </p:nvSpPr>
        <p:spPr>
          <a:xfrm>
            <a:off x="755754" y="2248408"/>
            <a:ext cx="58478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/>
              <a:t>Leitão </a:t>
            </a:r>
            <a:r>
              <a:rPr lang="pt-BR" dirty="0" smtClean="0"/>
              <a:t>Vida, Peixe Vida, Ovino-caprinocultura, Genética Leite</a:t>
            </a:r>
            <a:endParaRPr lang="pt-BR" dirty="0"/>
          </a:p>
        </p:txBody>
      </p:sp>
      <p:sp>
        <p:nvSpPr>
          <p:cNvPr id="6" name="Retângulo 5"/>
          <p:cNvSpPr/>
          <p:nvPr/>
        </p:nvSpPr>
        <p:spPr>
          <a:xfrm>
            <a:off x="755576" y="2627405"/>
            <a:ext cx="741682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/>
              <a:t>Elaboração do Programa Bovinos Sustentáveis do Pantanal</a:t>
            </a:r>
          </a:p>
        </p:txBody>
      </p:sp>
      <p:sp>
        <p:nvSpPr>
          <p:cNvPr id="7" name="Retângulo 6"/>
          <p:cNvSpPr/>
          <p:nvPr/>
        </p:nvSpPr>
        <p:spPr>
          <a:xfrm>
            <a:off x="755754" y="3059668"/>
            <a:ext cx="34127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/>
              <a:t>Suporte à implantação de aviários </a:t>
            </a:r>
          </a:p>
        </p:txBody>
      </p:sp>
      <p:sp>
        <p:nvSpPr>
          <p:cNvPr id="8" name="Retângulo 7"/>
          <p:cNvSpPr/>
          <p:nvPr/>
        </p:nvSpPr>
        <p:spPr>
          <a:xfrm>
            <a:off x="755754" y="3429000"/>
            <a:ext cx="440684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/>
              <a:t>Elaboração e Implantação do PROPEQ RURAL</a:t>
            </a:r>
          </a:p>
        </p:txBody>
      </p:sp>
      <p:sp>
        <p:nvSpPr>
          <p:cNvPr id="9" name="Retângulo 8"/>
          <p:cNvSpPr/>
          <p:nvPr/>
        </p:nvSpPr>
        <p:spPr>
          <a:xfrm>
            <a:off x="753910" y="3861048"/>
            <a:ext cx="24987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/>
              <a:t>Estações Meteorológicas</a:t>
            </a:r>
          </a:p>
        </p:txBody>
      </p:sp>
      <p:sp>
        <p:nvSpPr>
          <p:cNvPr id="10" name="Retângulo 9"/>
          <p:cNvSpPr/>
          <p:nvPr/>
        </p:nvSpPr>
        <p:spPr>
          <a:xfrm>
            <a:off x="765385" y="4230380"/>
            <a:ext cx="699516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/>
              <a:t>Revisão da Lei de Agrotóxicos do Estado de Mato Grosso do Sul</a:t>
            </a:r>
          </a:p>
        </p:txBody>
      </p:sp>
      <p:sp>
        <p:nvSpPr>
          <p:cNvPr id="11" name="Retângulo 10"/>
          <p:cNvSpPr/>
          <p:nvPr/>
        </p:nvSpPr>
        <p:spPr>
          <a:xfrm>
            <a:off x="769592" y="4600456"/>
            <a:ext cx="36622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/>
              <a:t>Projeto PPP Estado Digital Inteligente</a:t>
            </a:r>
          </a:p>
        </p:txBody>
      </p:sp>
      <p:sp>
        <p:nvSpPr>
          <p:cNvPr id="12" name="CaixaDeTexto 11"/>
          <p:cNvSpPr txBox="1"/>
          <p:nvPr/>
        </p:nvSpPr>
        <p:spPr>
          <a:xfrm>
            <a:off x="769592" y="4969788"/>
            <a:ext cx="397063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Concessão das unidades de conservação</a:t>
            </a:r>
          </a:p>
          <a:p>
            <a:endParaRPr lang="pt-BR" dirty="0"/>
          </a:p>
          <a:p>
            <a:r>
              <a:rPr lang="pt-BR" dirty="0" smtClean="0"/>
              <a:t>Agricultura familiar</a:t>
            </a:r>
            <a:endParaRPr lang="pt-BR" dirty="0"/>
          </a:p>
        </p:txBody>
      </p:sp>
      <p:pic>
        <p:nvPicPr>
          <p:cNvPr id="14" name="Imagem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0992" y="5258931"/>
            <a:ext cx="1613346" cy="15990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0519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3862315" y="390904"/>
            <a:ext cx="10593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 smtClean="0"/>
              <a:t>Outros</a:t>
            </a:r>
            <a:endParaRPr lang="pt-BR" sz="2400" b="1" dirty="0"/>
          </a:p>
        </p:txBody>
      </p:sp>
      <p:sp>
        <p:nvSpPr>
          <p:cNvPr id="3" name="CaixaDeTexto 2"/>
          <p:cNvSpPr txBox="1"/>
          <p:nvPr/>
        </p:nvSpPr>
        <p:spPr>
          <a:xfrm>
            <a:off x="827584" y="1276400"/>
            <a:ext cx="46871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Plano de Marketing da região de Campo Grande</a:t>
            </a:r>
            <a:endParaRPr lang="pt-BR" dirty="0"/>
          </a:p>
        </p:txBody>
      </p:sp>
      <p:sp>
        <p:nvSpPr>
          <p:cNvPr id="4" name="Retângulo 3"/>
          <p:cNvSpPr/>
          <p:nvPr/>
        </p:nvSpPr>
        <p:spPr>
          <a:xfrm>
            <a:off x="827584" y="1750925"/>
            <a:ext cx="741682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/>
              <a:t>Modernizar do atendimento no Centro de Reabilitação de Animais </a:t>
            </a:r>
            <a:r>
              <a:rPr lang="pt-BR" dirty="0" smtClean="0"/>
              <a:t>Silvestres</a:t>
            </a:r>
            <a:endParaRPr lang="pt-BR" dirty="0"/>
          </a:p>
        </p:txBody>
      </p:sp>
      <p:sp>
        <p:nvSpPr>
          <p:cNvPr id="5" name="Retângulo 4"/>
          <p:cNvSpPr/>
          <p:nvPr/>
        </p:nvSpPr>
        <p:spPr>
          <a:xfrm>
            <a:off x="827584" y="2164214"/>
            <a:ext cx="71287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/>
              <a:t>Formular ações para recuperação da </a:t>
            </a:r>
            <a:r>
              <a:rPr lang="pt-BR" dirty="0" err="1"/>
              <a:t>sub-bacia</a:t>
            </a:r>
            <a:r>
              <a:rPr lang="pt-BR" dirty="0"/>
              <a:t> do rio Taquari</a:t>
            </a:r>
          </a:p>
        </p:txBody>
      </p:sp>
      <p:sp>
        <p:nvSpPr>
          <p:cNvPr id="6" name="Retângulo 5"/>
          <p:cNvSpPr/>
          <p:nvPr/>
        </p:nvSpPr>
        <p:spPr>
          <a:xfrm>
            <a:off x="827584" y="2533546"/>
            <a:ext cx="38374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/>
              <a:t>Reformar Parque das Nações Indígenas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827584" y="2902878"/>
            <a:ext cx="36494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Agenda ambiental conjunta MS e MT</a:t>
            </a:r>
            <a:endParaRPr lang="pt-BR" dirty="0"/>
          </a:p>
        </p:txBody>
      </p:sp>
      <p:sp>
        <p:nvSpPr>
          <p:cNvPr id="8" name="CaixaDeTexto 7"/>
          <p:cNvSpPr txBox="1"/>
          <p:nvPr/>
        </p:nvSpPr>
        <p:spPr>
          <a:xfrm>
            <a:off x="827584" y="3272210"/>
            <a:ext cx="406361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Atualização do mapa do turismo no Brasil</a:t>
            </a:r>
          </a:p>
          <a:p>
            <a:endParaRPr lang="pt-BR" dirty="0"/>
          </a:p>
          <a:p>
            <a:r>
              <a:rPr lang="pt-BR" dirty="0" smtClean="0"/>
              <a:t>Ampliação e consolidação da REDESIM</a:t>
            </a:r>
            <a:endParaRPr lang="pt-BR" dirty="0"/>
          </a:p>
        </p:txBody>
      </p:sp>
      <p:pic>
        <p:nvPicPr>
          <p:cNvPr id="10" name="Imagem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0992" y="5258931"/>
            <a:ext cx="1613346" cy="15990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2390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852936"/>
            <a:ext cx="7772400" cy="147002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altLang="pt-BR" sz="3200" b="1" dirty="0" smtClean="0"/>
              <a:t>REDE DE COOPERAÇÃO PARA O DESENVOLVIMENTO SUSTENTÁVEL DO MATO GROSSO DO SUL</a:t>
            </a:r>
            <a:endParaRPr lang="pt-BR" altLang="pt-BR" sz="3200" b="1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4572000"/>
            <a:ext cx="6461125" cy="1066800"/>
          </a:xfrm>
        </p:spPr>
        <p:txBody>
          <a:bodyPr rtlCol="0"/>
          <a:lstStyle/>
          <a:p>
            <a:pPr algn="r" eaLnBrk="1" fontAlgn="auto" hangingPunct="1">
              <a:spcAft>
                <a:spcPts val="0"/>
              </a:spcAft>
              <a:defRPr/>
            </a:pPr>
            <a:endParaRPr lang="pt-BR" altLang="pt-BR" dirty="0"/>
          </a:p>
          <a:p>
            <a:pPr algn="r" eaLnBrk="1" fontAlgn="auto" hangingPunct="1">
              <a:spcAft>
                <a:spcPts val="0"/>
              </a:spcAft>
              <a:defRPr/>
            </a:pPr>
            <a:endParaRPr lang="pt-BR" altLang="pt-BR" dirty="0"/>
          </a:p>
          <a:p>
            <a:pPr algn="r" eaLnBrk="1" fontAlgn="auto" hangingPunct="1">
              <a:spcAft>
                <a:spcPts val="0"/>
              </a:spcAft>
              <a:defRPr/>
            </a:pPr>
            <a:endParaRPr lang="pt-BR" altLang="pt-BR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66" y="38383"/>
            <a:ext cx="9118134" cy="186544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39552" y="1628800"/>
            <a:ext cx="7897812" cy="3700463"/>
          </a:xfrm>
        </p:spPr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pt-BR" b="1" dirty="0" smtClean="0"/>
              <a:t>O </a:t>
            </a:r>
            <a:r>
              <a:rPr lang="pt-BR" b="1" dirty="0"/>
              <a:t>que </a:t>
            </a:r>
            <a:r>
              <a:rPr lang="pt-BR" b="1" dirty="0" smtClean="0"/>
              <a:t>é?</a:t>
            </a:r>
            <a:endParaRPr lang="pt-BR" b="1" dirty="0"/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pt-BR" sz="1600" dirty="0"/>
          </a:p>
          <a:p>
            <a:pPr marL="0" indent="0" algn="just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pt-BR" sz="2000" dirty="0" smtClean="0"/>
              <a:t>A rede de cooperação </a:t>
            </a:r>
            <a:r>
              <a:rPr lang="pt-BR" sz="2000" dirty="0"/>
              <a:t>é uma iniciativa do Governo do Estado do Mato Grosso do Sul, por meio da Secretaria de Estado de Meio Ambiente, Desenvolvimento Econômico, Produção e Agricultura familiar – (</a:t>
            </a:r>
            <a:r>
              <a:rPr lang="pt-BR" sz="2000" dirty="0" err="1"/>
              <a:t>Semagro</a:t>
            </a:r>
            <a:r>
              <a:rPr lang="pt-BR" sz="2000" dirty="0"/>
              <a:t>), para estreitar as relações, por meios de parceiros, com as Secretarias de Desenvolvimento dos municípios, fortalecendo o desenvolvimento econômico sustentável do Estado do Mato Grosso do Sul.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pt-BR" dirty="0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0992" y="5258931"/>
            <a:ext cx="1613346" cy="159906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200</TotalTime>
  <Words>589</Words>
  <Application>Microsoft Office PowerPoint</Application>
  <PresentationFormat>Apresentação na tela (4:3)</PresentationFormat>
  <Paragraphs>90</Paragraphs>
  <Slides>15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15</vt:i4>
      </vt:variant>
    </vt:vector>
  </HeadingPairs>
  <TitlesOfParts>
    <vt:vector size="21" baseType="lpstr">
      <vt:lpstr>ＭＳ Ｐゴシック</vt:lpstr>
      <vt:lpstr>Arial</vt:lpstr>
      <vt:lpstr>Calibri</vt:lpstr>
      <vt:lpstr>Verdana</vt:lpstr>
      <vt:lpstr>Wingdings</vt:lpstr>
      <vt:lpstr>Tema do Office</vt:lpstr>
      <vt:lpstr>Mato Grosso do Sul: o caminho para o desenvolvimento sustentável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REDE DE COOPERAÇÃO PARA O DESENVOLVIMENTO SUSTENTÁVEL DO MATO GROSSO DO SUL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Planejamento e Gestão: a experiência da Secretaria de Meio Ambiente, Desenvolvimento Econômico, Produção e Agricultura Familiar (SEMAGRO)</dc:title>
  <dc:creator>Ricardo José Senna</dc:creator>
  <cp:lastModifiedBy>Ariana Gomes Farinha</cp:lastModifiedBy>
  <cp:revision>29</cp:revision>
  <dcterms:created xsi:type="dcterms:W3CDTF">2017-05-15T20:25:06Z</dcterms:created>
  <dcterms:modified xsi:type="dcterms:W3CDTF">2017-06-08T11:38:17Z</dcterms:modified>
</cp:coreProperties>
</file>