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69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64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93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5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71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8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67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9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95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08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39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5804-B09B-4077-817F-C7D4D7449FB0}" type="datetimeFigureOut">
              <a:rPr lang="pt-BR" smtClean="0"/>
              <a:t>08/06/2017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234D-F575-41E5-BF6A-CCCBFF66C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1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enna@semagro.ms.gov.br" TargetMode="External"/><Relationship Id="rId2" Type="http://schemas.openxmlformats.org/officeDocument/2006/relationships/hyperlink" Target="http://www.semagro.ms.gov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Mato Grosso do Sul:</a:t>
            </a:r>
            <a:br>
              <a:rPr lang="pt-BR" sz="2800" b="1" dirty="0" smtClean="0"/>
            </a:br>
            <a:r>
              <a:rPr lang="pt-BR" sz="2800" b="1" dirty="0" smtClean="0"/>
              <a:t>o caminho para o desenvolvimento sustentável</a:t>
            </a: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/>
                </a:solidFill>
                <a:latin typeface="+mj-lt"/>
              </a:rPr>
              <a:t>Ricardo Senna</a:t>
            </a:r>
          </a:p>
          <a:p>
            <a:pPr algn="r"/>
            <a:r>
              <a:rPr lang="pt-BR" sz="2400" b="1" i="1" dirty="0" smtClean="0">
                <a:solidFill>
                  <a:schemeClr val="tx1"/>
                </a:solidFill>
                <a:latin typeface="+mj-lt"/>
                <a:hlinkClick r:id="rId2"/>
              </a:rPr>
              <a:t>www.semagro.ms.gov.br</a:t>
            </a:r>
            <a:endParaRPr lang="pt-BR" sz="2400" b="1" i="1" dirty="0" smtClean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pt-BR" sz="2400" b="1" i="1" dirty="0" smtClean="0">
                <a:solidFill>
                  <a:schemeClr val="tx1"/>
                </a:solidFill>
                <a:latin typeface="+mj-lt"/>
                <a:hlinkClick r:id="rId3"/>
              </a:rPr>
              <a:t>rsenna@semagro.ms.gov.br</a:t>
            </a:r>
            <a:endParaRPr lang="pt-BR" sz="2400" b="1" i="1" dirty="0" smtClean="0">
              <a:solidFill>
                <a:schemeClr val="tx1"/>
              </a:solidFill>
              <a:latin typeface="+mj-lt"/>
            </a:endParaRPr>
          </a:p>
          <a:p>
            <a:pPr algn="r"/>
            <a:endParaRPr lang="pt-BR" sz="2400" b="1" i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91"/>
            <a:ext cx="9144000" cy="187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04813"/>
            <a:ext cx="7200800" cy="62642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b="1" dirty="0"/>
              <a:t>Objetivos</a:t>
            </a:r>
            <a:r>
              <a:rPr lang="pt-BR" b="1" dirty="0" smtClean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/>
              <a:t>a) fomentar o crescimento da economia por meio da </a:t>
            </a:r>
            <a:r>
              <a:rPr lang="pt-BR" sz="2800" b="1" dirty="0"/>
              <a:t>atração de investimentos</a:t>
            </a:r>
            <a:r>
              <a:rPr lang="pt-BR" sz="2800" dirty="0"/>
              <a:t>, que venham a implantar novos empreendimentos nos Municípios do Estado de Mato Grosso do Sul ou ampliar outros </a:t>
            </a:r>
            <a:r>
              <a:rPr lang="pt-BR" sz="2800" dirty="0" smtClean="0"/>
              <a:t>pré-existentes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04813"/>
            <a:ext cx="7200800" cy="62642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b="1" dirty="0"/>
              <a:t>Objetivos</a:t>
            </a:r>
            <a:r>
              <a:rPr lang="pt-BR" b="1" dirty="0" smtClean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b</a:t>
            </a:r>
            <a:r>
              <a:rPr lang="pt-BR" sz="2800" dirty="0"/>
              <a:t>) estimular a </a:t>
            </a:r>
            <a:r>
              <a:rPr lang="pt-BR" sz="2800" b="1" dirty="0"/>
              <a:t>criação de novos postos de trabalho</a:t>
            </a:r>
            <a:r>
              <a:rPr lang="pt-BR" sz="2800" dirty="0"/>
              <a:t>, promover o desenvolvimento e aprimoramento da qualificação profissional, bem como a inclusão social no </a:t>
            </a:r>
            <a:r>
              <a:rPr lang="pt-BR" sz="2800" dirty="0" smtClean="0"/>
              <a:t>Município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04813"/>
            <a:ext cx="7200800" cy="62642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b="1" dirty="0"/>
              <a:t>Objetivos</a:t>
            </a:r>
            <a:r>
              <a:rPr lang="pt-BR" b="1" dirty="0" smtClean="0"/>
              <a:t>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Criar uma </a:t>
            </a:r>
            <a:r>
              <a:rPr lang="pt-BR" sz="2800" b="1" dirty="0" smtClean="0"/>
              <a:t>nova governança</a:t>
            </a:r>
            <a:r>
              <a:rPr lang="pt-BR" sz="2800" dirty="0" smtClean="0"/>
              <a:t> que possibilite </a:t>
            </a:r>
            <a:r>
              <a:rPr lang="pt-BR" sz="2800" dirty="0"/>
              <a:t>a atuação direta dos Poderes Executivos Estadual e Municipais em procedimentos administrativos que visem a atração de investimentos </a:t>
            </a:r>
            <a:r>
              <a:rPr lang="pt-BR" sz="2800" dirty="0" smtClean="0"/>
              <a:t>empresariais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04813"/>
            <a:ext cx="7200800" cy="62642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b="1" dirty="0"/>
              <a:t>Objetivos</a:t>
            </a:r>
            <a:r>
              <a:rPr lang="pt-BR" b="1" dirty="0" smtClean="0"/>
              <a:t>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d</a:t>
            </a:r>
            <a:r>
              <a:rPr lang="pt-BR" sz="2800" dirty="0"/>
              <a:t>) promover o </a:t>
            </a:r>
            <a:r>
              <a:rPr lang="pt-BR" sz="2800" b="1" dirty="0"/>
              <a:t>desenvolvimento da </a:t>
            </a:r>
            <a:r>
              <a:rPr lang="pt-BR" sz="2800" b="1" dirty="0" smtClean="0"/>
              <a:t>infraestrutura econômica e social</a:t>
            </a:r>
            <a:r>
              <a:rPr lang="pt-BR" sz="2800" dirty="0" smtClean="0"/>
              <a:t> </a:t>
            </a:r>
            <a:r>
              <a:rPr lang="pt-BR" sz="2800" dirty="0"/>
              <a:t>do Município, por ações do Estado e Município, bem como do setor privado, em contrapartida a incentivos fiscais </a:t>
            </a:r>
            <a:r>
              <a:rPr lang="pt-BR" sz="2800" dirty="0" smtClean="0"/>
              <a:t>concedidos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04813"/>
            <a:ext cx="7200800" cy="62642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b="1" dirty="0"/>
              <a:t>Objetivos</a:t>
            </a:r>
            <a:r>
              <a:rPr lang="pt-BR" b="1" dirty="0" smtClean="0"/>
              <a:t>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e</a:t>
            </a:r>
            <a:r>
              <a:rPr lang="pt-BR" sz="2800" dirty="0"/>
              <a:t>) garantir a </a:t>
            </a:r>
            <a:r>
              <a:rPr lang="pt-BR" sz="2800" b="1" dirty="0"/>
              <a:t>diversificação das atividades produtivas</a:t>
            </a:r>
            <a:r>
              <a:rPr lang="pt-BR" sz="2800" dirty="0"/>
              <a:t> no Município, especialmente do parque industrial e estimular as atividades que assegurem maior valor adicionado, aprimorando a economia </a:t>
            </a:r>
            <a:r>
              <a:rPr lang="pt-BR" sz="2800" dirty="0" smtClean="0"/>
              <a:t>local</a:t>
            </a:r>
            <a:endParaRPr lang="pt-BR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4"/>
          <p:cNvSpPr txBox="1">
            <a:spLocks noChangeArrowheads="1"/>
          </p:cNvSpPr>
          <p:nvPr/>
        </p:nvSpPr>
        <p:spPr bwMode="auto">
          <a:xfrm>
            <a:off x="323528" y="302359"/>
            <a:ext cx="864235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000" b="1" dirty="0" smtClean="0">
                <a:latin typeface="+mn-lt"/>
              </a:rPr>
              <a:t>Pontos a serem apresentados e debatidos: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a) Apresentação institucional da SEMAGRO;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b) Principais ações da SEMAGRO voltadas ao desenvolvimento econômico sustentável;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c) Vantagens Competitivas de Mato Grosso do Sul;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d) Incentivos Fiscais;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e) Fundo Constitucional de Financiamento do Centro-Oeste (FCO);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f) Infraestrutura;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g) Mão de Obra;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h) Pesquisa, Ciência, Tecnologia e Inovação;</a:t>
            </a:r>
          </a:p>
          <a:p>
            <a:pPr eaLnBrk="1" hangingPunct="1">
              <a:defRPr/>
            </a:pPr>
            <a:endParaRPr lang="pt-BR" altLang="pt-BR" sz="2000" dirty="0" smtClean="0">
              <a:latin typeface="+mn-lt"/>
            </a:endParaRPr>
          </a:p>
          <a:p>
            <a:pPr eaLnBrk="1" hangingPunct="1">
              <a:defRPr/>
            </a:pPr>
            <a:r>
              <a:rPr lang="pt-BR" altLang="pt-BR" sz="2000" dirty="0" smtClean="0">
                <a:latin typeface="+mn-lt"/>
              </a:rPr>
              <a:t>i) Parcerias para ações conjuntas Estado/Município.</a:t>
            </a:r>
          </a:p>
          <a:p>
            <a:pPr eaLnBrk="1" hangingPunct="1">
              <a:defRPr/>
            </a:pPr>
            <a:endParaRPr lang="pt-BR" altLang="pt-BR" sz="2000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/>
          <a:srcRect l="13854" t="10667" r="11979" b="5667"/>
          <a:stretch>
            <a:fillRect/>
          </a:stretch>
        </p:blipFill>
        <p:spPr bwMode="auto">
          <a:xfrm>
            <a:off x="0" y="2729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3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71800" y="404664"/>
            <a:ext cx="3908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Diretrizes Estratégicas</a:t>
            </a:r>
            <a:endParaRPr lang="pt-BR" sz="3200" b="1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7544" y="1268760"/>
            <a:ext cx="799306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BR" altLang="pt-BR" dirty="0"/>
              <a:t>Elaborar e implementar políticas, projetos e ações que aumentem a </a:t>
            </a:r>
            <a:r>
              <a:rPr lang="pt-BR" altLang="pt-BR" b="1" dirty="0"/>
              <a:t>produtividade</a:t>
            </a:r>
            <a:r>
              <a:rPr lang="pt-BR" altLang="pt-BR" dirty="0"/>
              <a:t> e a </a:t>
            </a:r>
            <a:r>
              <a:rPr lang="pt-BR" altLang="pt-BR" b="1" dirty="0"/>
              <a:t>competitividade</a:t>
            </a:r>
            <a:r>
              <a:rPr lang="pt-BR" altLang="pt-BR" dirty="0"/>
              <a:t> </a:t>
            </a:r>
            <a:r>
              <a:rPr lang="pt-BR" altLang="pt-BR" dirty="0" smtClean="0"/>
              <a:t>do setor produtivo rural e empresarial.</a:t>
            </a:r>
            <a:endParaRPr lang="pt-BR" altLang="pt-BR" dirty="0"/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BR" altLang="pt-BR" dirty="0"/>
              <a:t>Promover a construção de um </a:t>
            </a:r>
            <a:r>
              <a:rPr lang="pt-BR" altLang="pt-BR" b="1" dirty="0"/>
              <a:t>ambiente favorável</a:t>
            </a:r>
            <a:r>
              <a:rPr lang="pt-BR" altLang="pt-BR" dirty="0"/>
              <a:t> </a:t>
            </a:r>
            <a:r>
              <a:rPr lang="pt-BR" altLang="pt-BR" dirty="0" smtClean="0"/>
              <a:t>aos </a:t>
            </a:r>
            <a:r>
              <a:rPr lang="pt-BR" altLang="pt-BR" dirty="0"/>
              <a:t>negócios.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BR" altLang="pt-BR" dirty="0"/>
              <a:t>Atrair </a:t>
            </a:r>
            <a:r>
              <a:rPr lang="pt-BR" altLang="pt-BR" b="1" dirty="0" smtClean="0"/>
              <a:t>investimentos</a:t>
            </a:r>
            <a:r>
              <a:rPr lang="pt-BR" altLang="pt-BR" dirty="0" smtClean="0"/>
              <a:t>.</a:t>
            </a:r>
            <a:endParaRPr lang="pt-BR" altLang="pt-BR" dirty="0"/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BR" altLang="pt-BR" dirty="0" smtClean="0"/>
              <a:t>Promover </a:t>
            </a:r>
            <a:r>
              <a:rPr lang="pt-BR" altLang="pt-BR" dirty="0"/>
              <a:t>o </a:t>
            </a:r>
            <a:r>
              <a:rPr lang="pt-BR" altLang="pt-BR" b="1" dirty="0"/>
              <a:t>desenvolvimento regional</a:t>
            </a:r>
            <a:r>
              <a:rPr lang="pt-BR" altLang="pt-BR" dirty="0"/>
              <a:t> equilibrado no Mato Grosso do Sul.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BR" altLang="pt-BR" dirty="0"/>
              <a:t>Promover a </a:t>
            </a:r>
            <a:r>
              <a:rPr lang="pt-BR" altLang="pt-BR" b="1" dirty="0"/>
              <a:t>biodiversidade</a:t>
            </a:r>
            <a:r>
              <a:rPr lang="pt-BR" altLang="pt-BR" dirty="0"/>
              <a:t> e os </a:t>
            </a:r>
            <a:r>
              <a:rPr lang="pt-BR" altLang="pt-BR" b="1" dirty="0"/>
              <a:t>recursos naturais</a:t>
            </a:r>
            <a:r>
              <a:rPr lang="pt-BR" altLang="pt-BR" dirty="0"/>
              <a:t> como diferencial competitivo do Estado de Mato Grosso do Sul, nacional e internacionalmente.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31840" y="316810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Principais projetos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811885" y="1628800"/>
            <a:ext cx="594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Superintendência de Indústria, Comércio, Serviços e Turismo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811885" y="2420888"/>
            <a:ext cx="421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Programa de Regionalização dos Incentivos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811885" y="2858220"/>
            <a:ext cx="7864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Missões Prospectivas de Negócios para atrair 3 bi de investimentos privados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811884" y="3225090"/>
            <a:ext cx="7216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Aplicar 100% do recursos FCO disponíveis (2,3 bi) através da captação de propostas de investimentos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811883" y="3888738"/>
            <a:ext cx="336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Plano Estadual de Cooperativismo</a:t>
            </a:r>
          </a:p>
        </p:txBody>
      </p:sp>
      <p:sp>
        <p:nvSpPr>
          <p:cNvPr id="8" name="Retângulo 7"/>
          <p:cNvSpPr/>
          <p:nvPr/>
        </p:nvSpPr>
        <p:spPr>
          <a:xfrm>
            <a:off x="811883" y="4258070"/>
            <a:ext cx="721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Infraestrutura de núcleos industriais e unidades produtivas locais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837750" y="4627402"/>
            <a:ext cx="25594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PROPEQ</a:t>
            </a:r>
          </a:p>
          <a:p>
            <a:endParaRPr lang="pt-BR" dirty="0"/>
          </a:p>
          <a:p>
            <a:r>
              <a:rPr lang="pt-BR" dirty="0" smtClean="0"/>
              <a:t>Encadeamento produtivo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63888" y="260648"/>
            <a:ext cx="195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Principais projetos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105273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Superintendência de Meio Ambiente, Ciência e Tecnologia, Produção e Agricultura Familiar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55754" y="1844824"/>
            <a:ext cx="128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Precoce MS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55754" y="2248408"/>
            <a:ext cx="5847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Leitão </a:t>
            </a:r>
            <a:r>
              <a:rPr lang="pt-BR" dirty="0" smtClean="0"/>
              <a:t>Vida, Peixe Vida, Ovino-caprinocultura, Genética Leite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5576" y="2627405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Elaboração do Programa Bovinos Sustentáveis do Pantanal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755754" y="3059668"/>
            <a:ext cx="3412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Suporte à implantação de aviários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755754" y="3429000"/>
            <a:ext cx="4406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Elaboração e Implantação do PROPEQ RURAL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3910" y="3861048"/>
            <a:ext cx="249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Estações Meteorológicas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65385" y="4230380"/>
            <a:ext cx="6995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Revisão da Lei de Agrotóxicos do Estado de Mato Grosso do Sul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69592" y="4600456"/>
            <a:ext cx="3662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Projeto PPP Estado Digital Inteligente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69592" y="4969788"/>
            <a:ext cx="3970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Concessão das unidades de conservação</a:t>
            </a:r>
          </a:p>
          <a:p>
            <a:endParaRPr lang="pt-BR" dirty="0"/>
          </a:p>
          <a:p>
            <a:r>
              <a:rPr lang="pt-BR" dirty="0" smtClean="0"/>
              <a:t>Agricultura familiar</a:t>
            </a:r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62315" y="390904"/>
            <a:ext cx="1059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Outros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1276400"/>
            <a:ext cx="468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Plano de Marketing da região de Campo Grande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27584" y="1750925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Modernizar do atendimento no Centro de Reabilitação de Animais </a:t>
            </a:r>
            <a:r>
              <a:rPr lang="pt-BR" dirty="0" smtClean="0"/>
              <a:t>Silvestres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27584" y="216421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Formular ações para recuperação da </a:t>
            </a:r>
            <a:r>
              <a:rPr lang="pt-BR" dirty="0" err="1"/>
              <a:t>sub-bacia</a:t>
            </a:r>
            <a:r>
              <a:rPr lang="pt-BR" dirty="0"/>
              <a:t> do rio Taquari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2533546"/>
            <a:ext cx="3837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Reformar Parque das Nações Indígenas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27584" y="2902878"/>
            <a:ext cx="364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Agenda ambiental conjunta MS e MT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3272210"/>
            <a:ext cx="4063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Atualização do mapa do turismo no Brasil</a:t>
            </a:r>
          </a:p>
          <a:p>
            <a:endParaRPr lang="pt-BR" dirty="0"/>
          </a:p>
          <a:p>
            <a:r>
              <a:rPr lang="pt-BR" dirty="0" smtClean="0"/>
              <a:t>Ampliação e consolidação da REDESIM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dirty="0" smtClean="0"/>
              <a:t>REDE DE COOPERAÇÃO PARA O DESENVOLVIMENTO SUSTENTÁVEL DO MATO GROSSO DO SUL</a:t>
            </a:r>
            <a:endParaRPr lang="pt-BR" altLang="pt-BR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pt-BR" altLang="pt-BR" dirty="0"/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altLang="pt-BR" dirty="0"/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alt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" y="38383"/>
            <a:ext cx="9118134" cy="1865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7897812" cy="37004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O </a:t>
            </a:r>
            <a:r>
              <a:rPr lang="pt-BR" b="1" dirty="0"/>
              <a:t>que </a:t>
            </a:r>
            <a:r>
              <a:rPr lang="pt-BR" b="1" dirty="0" smtClean="0"/>
              <a:t>é?</a:t>
            </a:r>
            <a:endParaRPr lang="pt-BR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6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/>
              <a:t>A rede de cooperação </a:t>
            </a:r>
            <a:r>
              <a:rPr lang="pt-BR" sz="2000" dirty="0"/>
              <a:t>é uma iniciativa do Governo do Estado do Mato Grosso do Sul, por meio da Secretaria de Estado de Meio Ambiente, Desenvolvimento Econômico, Produção e Agricultura familiar – (</a:t>
            </a:r>
            <a:r>
              <a:rPr lang="pt-BR" sz="2000" dirty="0" err="1"/>
              <a:t>Semagro</a:t>
            </a:r>
            <a:r>
              <a:rPr lang="pt-BR" sz="2000" dirty="0"/>
              <a:t>), para estreitar as relações, por meios de parceiros, com as Secretarias de Desenvolvimento dos municípios, fortalecendo o desenvolvimento econômico sustentável do Estado do Mato Grosso do Sul.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2" y="5258931"/>
            <a:ext cx="1613346" cy="1599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589</Words>
  <Application>Microsoft Office PowerPoint</Application>
  <PresentationFormat>Apresentação na tela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Verdana</vt:lpstr>
      <vt:lpstr>Wingdings</vt:lpstr>
      <vt:lpstr>Tema do Office</vt:lpstr>
      <vt:lpstr>Mato Grosso do Sul: o caminho para o desenvolvimento sustentável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REDE DE COOPERAÇÃO PARA O DESENVOLVIMENTO SUSTENTÁVEL DO MATO GROSSO DO SUL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 Gestão: a experiência da Secretaria de Meio Ambiente, Desenvolvimento Econômico, Produção e Agricultura Familiar (SEMAGRO)</dc:title>
  <dc:creator>Ricardo José Senna</dc:creator>
  <cp:lastModifiedBy>Ariana Gomes Farinha</cp:lastModifiedBy>
  <cp:revision>29</cp:revision>
  <dcterms:created xsi:type="dcterms:W3CDTF">2017-05-15T20:25:06Z</dcterms:created>
  <dcterms:modified xsi:type="dcterms:W3CDTF">2017-06-08T11:38:17Z</dcterms:modified>
</cp:coreProperties>
</file>