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5" r:id="rId3"/>
    <p:sldId id="277" r:id="rId4"/>
    <p:sldId id="282" r:id="rId5"/>
    <p:sldId id="259" r:id="rId6"/>
    <p:sldId id="260" r:id="rId7"/>
    <p:sldId id="278" r:id="rId8"/>
    <p:sldId id="279" r:id="rId9"/>
    <p:sldId id="267" r:id="rId10"/>
    <p:sldId id="268" r:id="rId11"/>
    <p:sldId id="272" r:id="rId12"/>
    <p:sldId id="269" r:id="rId13"/>
    <p:sldId id="261" r:id="rId14"/>
    <p:sldId id="262" r:id="rId15"/>
    <p:sldId id="264" r:id="rId16"/>
    <p:sldId id="257" r:id="rId17"/>
    <p:sldId id="270" r:id="rId18"/>
    <p:sldId id="271" r:id="rId19"/>
    <p:sldId id="265" r:id="rId20"/>
    <p:sldId id="266" r:id="rId21"/>
    <p:sldId id="284" r:id="rId22"/>
    <p:sldId id="273" r:id="rId23"/>
    <p:sldId id="263" r:id="rId24"/>
    <p:sldId id="280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Plan1!$A$1:$A$11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xVal>
          <c:yVal>
            <c:numRef>
              <c:f>Plan1!$B$1:$B$11</c:f>
              <c:numCache>
                <c:formatCode>General</c:formatCode>
                <c:ptCount val="11"/>
                <c:pt idx="0">
                  <c:v>7.1</c:v>
                </c:pt>
                <c:pt idx="1">
                  <c:v>7.1</c:v>
                </c:pt>
                <c:pt idx="2">
                  <c:v>7.2</c:v>
                </c:pt>
                <c:pt idx="3">
                  <c:v>7.3</c:v>
                </c:pt>
                <c:pt idx="4">
                  <c:v>7.4</c:v>
                </c:pt>
                <c:pt idx="5">
                  <c:v>7.4</c:v>
                </c:pt>
                <c:pt idx="6">
                  <c:v>7.5</c:v>
                </c:pt>
                <c:pt idx="7">
                  <c:v>7.6</c:v>
                </c:pt>
                <c:pt idx="8">
                  <c:v>7.7</c:v>
                </c:pt>
                <c:pt idx="9">
                  <c:v>7.7</c:v>
                </c:pt>
                <c:pt idx="10">
                  <c:v>7.8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959104"/>
        <c:axId val="75959680"/>
      </c:scatterChart>
      <c:valAx>
        <c:axId val="75959104"/>
        <c:scaling>
          <c:orientation val="minMax"/>
          <c:max val="2022"/>
          <c:min val="2012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lang="pt-BR"/>
                </a:pPr>
                <a:r>
                  <a:rPr lang="pt-BR"/>
                  <a:t>Anos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75959680"/>
        <c:crosses val="autoZero"/>
        <c:crossBetween val="midCat"/>
      </c:valAx>
      <c:valAx>
        <c:axId val="759596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lang="pt-BR"/>
                </a:pPr>
                <a:r>
                  <a:rPr lang="en-US"/>
                  <a:t>Bilhões de pessoas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759591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Plan1!$T$32</c:f>
              <c:strCache>
                <c:ptCount val="1"/>
                <c:pt idx="0">
                  <c:v>PR (%)</c:v>
                </c:pt>
              </c:strCache>
            </c:strRef>
          </c:tx>
          <c:marker>
            <c:symbol val="none"/>
          </c:marker>
          <c:trendline>
            <c:spPr>
              <a:ln>
                <a:solidFill>
                  <a:srgbClr val="00B050"/>
                </a:solidFill>
              </a:ln>
            </c:spPr>
            <c:trendlineType val="linear"/>
            <c:dispRSqr val="0"/>
            <c:dispEq val="0"/>
          </c:trendline>
          <c:cat>
            <c:numRef>
              <c:f>Plan1!$S$33:$S$44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201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Plan1!$T$33:$T$44</c:f>
              <c:numCache>
                <c:formatCode>General</c:formatCode>
                <c:ptCount val="12"/>
                <c:pt idx="0">
                  <c:v>49</c:v>
                </c:pt>
                <c:pt idx="11">
                  <c:v>45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Plan1!$U$32</c:f>
              <c:strCache>
                <c:ptCount val="1"/>
                <c:pt idx="0">
                  <c:v>PU (%)</c:v>
                </c:pt>
              </c:strCache>
            </c:strRef>
          </c:tx>
          <c:marker>
            <c:symbol val="none"/>
          </c:marker>
          <c:trendline>
            <c:spPr>
              <a:ln w="22225">
                <a:solidFill>
                  <a:srgbClr val="FF0000"/>
                </a:solidFill>
              </a:ln>
            </c:spPr>
            <c:trendlineType val="linear"/>
            <c:dispRSqr val="0"/>
            <c:dispEq val="0"/>
          </c:trendline>
          <c:cat>
            <c:numRef>
              <c:f>Plan1!$S$33:$S$44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201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Plan1!$U$33:$U$44</c:f>
              <c:numCache>
                <c:formatCode>General</c:formatCode>
                <c:ptCount val="12"/>
                <c:pt idx="0">
                  <c:v>51</c:v>
                </c:pt>
                <c:pt idx="11">
                  <c:v>55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585984"/>
        <c:axId val="75961408"/>
      </c:lineChart>
      <c:catAx>
        <c:axId val="11658598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 lang="pt-BR"/>
                </a:pPr>
                <a:r>
                  <a:rPr lang="en-US"/>
                  <a:t>Anos</a:t>
                </a:r>
              </a:p>
            </c:rich>
          </c:tx>
          <c:layout>
            <c:manualLayout>
              <c:xMode val="edge"/>
              <c:yMode val="edge"/>
              <c:x val="0.48758075631607517"/>
              <c:y val="0.8879396325459322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75961408"/>
        <c:crosses val="autoZero"/>
        <c:auto val="1"/>
        <c:lblAlgn val="ctr"/>
        <c:lblOffset val="100"/>
        <c:noMultiLvlLbl val="0"/>
      </c:catAx>
      <c:valAx>
        <c:axId val="75961408"/>
        <c:scaling>
          <c:orientation val="minMax"/>
          <c:min val="40"/>
        </c:scaling>
        <c:delete val="0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 rot="-5400000" vert="horz"/>
              <a:lstStyle/>
              <a:p>
                <a:pPr>
                  <a:defRPr lang="pt-BR"/>
                </a:pPr>
                <a:r>
                  <a:rPr lang="en-US"/>
                  <a:t>Migração da população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pt-BR"/>
            </a:pPr>
            <a:endParaRPr lang="pt-BR"/>
          </a:p>
        </c:txPr>
        <c:crossAx val="11658598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BA318-37BE-44B1-83CB-37795D3289B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7C0A7AA-3547-4068-9C67-F09426209C56}">
      <dgm:prSet phldrT="[Texto]"/>
      <dgm:spPr/>
      <dgm:t>
        <a:bodyPr/>
        <a:lstStyle/>
        <a:p>
          <a:r>
            <a:rPr lang="en-US" dirty="0" err="1" smtClean="0"/>
            <a:t>Ausência</a:t>
          </a:r>
          <a:r>
            <a:rPr lang="en-US" dirty="0" smtClean="0"/>
            <a:t> de </a:t>
          </a:r>
          <a:r>
            <a:rPr lang="en-US" dirty="0" err="1" smtClean="0"/>
            <a:t>rotação</a:t>
          </a:r>
          <a:r>
            <a:rPr lang="en-US" dirty="0" smtClean="0"/>
            <a:t> de </a:t>
          </a:r>
          <a:r>
            <a:rPr lang="en-US" dirty="0" err="1" smtClean="0"/>
            <a:t>culturas</a:t>
          </a:r>
          <a:endParaRPr lang="pt-BR" dirty="0"/>
        </a:p>
      </dgm:t>
    </dgm:pt>
    <dgm:pt modelId="{18CEF61F-EEF7-46C7-932A-1969DFDE6FB3}" type="parTrans" cxnId="{B6732C93-BEA3-4834-99DE-201FE79C3E8F}">
      <dgm:prSet/>
      <dgm:spPr/>
      <dgm:t>
        <a:bodyPr/>
        <a:lstStyle/>
        <a:p>
          <a:endParaRPr lang="pt-BR"/>
        </a:p>
      </dgm:t>
    </dgm:pt>
    <dgm:pt modelId="{DF155E06-29B0-4BAD-98AE-D5EA1ADFD27F}" type="sibTrans" cxnId="{B6732C93-BEA3-4834-99DE-201FE79C3E8F}">
      <dgm:prSet/>
      <dgm:spPr/>
      <dgm:t>
        <a:bodyPr/>
        <a:lstStyle/>
        <a:p>
          <a:endParaRPr lang="pt-BR"/>
        </a:p>
      </dgm:t>
    </dgm:pt>
    <dgm:pt modelId="{0614ACFA-7669-464A-B454-C2434B2AEE54}">
      <dgm:prSet phldrT="[Texto]"/>
      <dgm:spPr/>
      <dgm:t>
        <a:bodyPr/>
        <a:lstStyle/>
        <a:p>
          <a:r>
            <a:rPr lang="en-US" dirty="0" err="1" smtClean="0"/>
            <a:t>Baixo</a:t>
          </a:r>
          <a:r>
            <a:rPr lang="en-US" dirty="0" smtClean="0"/>
            <a:t> </a:t>
          </a:r>
          <a:r>
            <a:rPr lang="en-US" dirty="0" err="1" smtClean="0"/>
            <a:t>aporte</a:t>
          </a:r>
          <a:r>
            <a:rPr lang="en-US" dirty="0" smtClean="0"/>
            <a:t> de </a:t>
          </a:r>
          <a:r>
            <a:rPr lang="en-US" dirty="0" err="1" smtClean="0"/>
            <a:t>palha</a:t>
          </a:r>
          <a:r>
            <a:rPr lang="en-US" dirty="0" smtClean="0"/>
            <a:t> no </a:t>
          </a:r>
          <a:r>
            <a:rPr lang="en-US" dirty="0" err="1" smtClean="0"/>
            <a:t>sistema</a:t>
          </a:r>
          <a:endParaRPr lang="pt-BR" dirty="0"/>
        </a:p>
      </dgm:t>
    </dgm:pt>
    <dgm:pt modelId="{95CE6700-FEC9-462B-BC01-9C6D0B999D52}" type="parTrans" cxnId="{6F2446FC-A6ED-405F-9023-1DE8D73F2F20}">
      <dgm:prSet/>
      <dgm:spPr/>
      <dgm:t>
        <a:bodyPr/>
        <a:lstStyle/>
        <a:p>
          <a:endParaRPr lang="pt-BR"/>
        </a:p>
      </dgm:t>
    </dgm:pt>
    <dgm:pt modelId="{6D361D17-DEA4-49A9-867A-E5DAAD8F606D}" type="sibTrans" cxnId="{6F2446FC-A6ED-405F-9023-1DE8D73F2F20}">
      <dgm:prSet/>
      <dgm:spPr/>
      <dgm:t>
        <a:bodyPr/>
        <a:lstStyle/>
        <a:p>
          <a:endParaRPr lang="pt-BR"/>
        </a:p>
      </dgm:t>
    </dgm:pt>
    <dgm:pt modelId="{771B6D60-9049-43C9-A881-847BDCF09561}">
      <dgm:prSet phldrT="[Texto]"/>
      <dgm:spPr/>
      <dgm:t>
        <a:bodyPr/>
        <a:lstStyle/>
        <a:p>
          <a:r>
            <a:rPr lang="en-US" dirty="0" err="1" smtClean="0"/>
            <a:t>Baixo</a:t>
          </a:r>
          <a:r>
            <a:rPr lang="en-US" dirty="0" smtClean="0"/>
            <a:t> </a:t>
          </a:r>
          <a:r>
            <a:rPr lang="en-US" dirty="0" err="1" smtClean="0"/>
            <a:t>nível</a:t>
          </a:r>
          <a:r>
            <a:rPr lang="en-US" dirty="0" smtClean="0"/>
            <a:t> de </a:t>
          </a:r>
          <a:r>
            <a:rPr lang="en-US" dirty="0" err="1" smtClean="0"/>
            <a:t>integração</a:t>
          </a:r>
          <a:endParaRPr lang="pt-BR" dirty="0"/>
        </a:p>
      </dgm:t>
    </dgm:pt>
    <dgm:pt modelId="{C73CE736-6787-4428-80A2-E5F9E114FEA2}" type="parTrans" cxnId="{1ECC525F-FD45-48C5-92F9-1BA73691A6F2}">
      <dgm:prSet/>
      <dgm:spPr/>
      <dgm:t>
        <a:bodyPr/>
        <a:lstStyle/>
        <a:p>
          <a:endParaRPr lang="pt-BR"/>
        </a:p>
      </dgm:t>
    </dgm:pt>
    <dgm:pt modelId="{098CA68C-30C6-42EF-9DBE-98FC3321C321}" type="sibTrans" cxnId="{1ECC525F-FD45-48C5-92F9-1BA73691A6F2}">
      <dgm:prSet/>
      <dgm:spPr/>
      <dgm:t>
        <a:bodyPr/>
        <a:lstStyle/>
        <a:p>
          <a:endParaRPr lang="pt-BR"/>
        </a:p>
      </dgm:t>
    </dgm:pt>
    <dgm:pt modelId="{C3316318-5148-403A-A097-49D454D02A07}" type="pres">
      <dgm:prSet presAssocID="{BC4BA318-37BE-44B1-83CB-37795D3289B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91982F9-44F3-4A64-A446-EE4CDC8F3237}" type="pres">
      <dgm:prSet presAssocID="{17C0A7AA-3547-4068-9C67-F09426209C56}" presName="comp" presStyleCnt="0"/>
      <dgm:spPr/>
    </dgm:pt>
    <dgm:pt modelId="{BED4F3A9-9DCC-4DAE-B275-2FFABBE7B8CA}" type="pres">
      <dgm:prSet presAssocID="{17C0A7AA-3547-4068-9C67-F09426209C56}" presName="box" presStyleLbl="node1" presStyleIdx="0" presStyleCnt="3"/>
      <dgm:spPr/>
      <dgm:t>
        <a:bodyPr/>
        <a:lstStyle/>
        <a:p>
          <a:endParaRPr lang="pt-BR"/>
        </a:p>
      </dgm:t>
    </dgm:pt>
    <dgm:pt modelId="{78F2B43C-BF1D-4305-A721-FD0C4A14DA64}" type="pres">
      <dgm:prSet presAssocID="{17C0A7AA-3547-4068-9C67-F09426209C56}" presName="img" presStyleLbl="fgImgPlace1" presStyleIdx="0" presStyleCnt="3" custLinFactNeighborX="-2570" custLinFactNeighborY="-386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9577FA8-806E-40B3-BB4C-A1D28B28DBE1}" type="pres">
      <dgm:prSet presAssocID="{17C0A7AA-3547-4068-9C67-F09426209C5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AFDAE5-215F-41E0-8213-E2750F0580FB}" type="pres">
      <dgm:prSet presAssocID="{DF155E06-29B0-4BAD-98AE-D5EA1ADFD27F}" presName="spacer" presStyleCnt="0"/>
      <dgm:spPr/>
    </dgm:pt>
    <dgm:pt modelId="{672C1CD4-97DA-4058-B475-626D67C4919B}" type="pres">
      <dgm:prSet presAssocID="{0614ACFA-7669-464A-B454-C2434B2AEE54}" presName="comp" presStyleCnt="0"/>
      <dgm:spPr/>
    </dgm:pt>
    <dgm:pt modelId="{EDFE4C8A-6DA8-49BC-984F-E40070A67ED6}" type="pres">
      <dgm:prSet presAssocID="{0614ACFA-7669-464A-B454-C2434B2AEE54}" presName="box" presStyleLbl="node1" presStyleIdx="1" presStyleCnt="3"/>
      <dgm:spPr/>
      <dgm:t>
        <a:bodyPr/>
        <a:lstStyle/>
        <a:p>
          <a:endParaRPr lang="pt-BR"/>
        </a:p>
      </dgm:t>
    </dgm:pt>
    <dgm:pt modelId="{19863AAE-49E0-487D-82E7-74ED1EE75855}" type="pres">
      <dgm:prSet presAssocID="{0614ACFA-7669-464A-B454-C2434B2AEE54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1162641-4EDD-42FB-95A3-2B6859276297}" type="pres">
      <dgm:prSet presAssocID="{0614ACFA-7669-464A-B454-C2434B2AEE5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B5D33B-FBE4-427F-88B6-7E306BED392E}" type="pres">
      <dgm:prSet presAssocID="{6D361D17-DEA4-49A9-867A-E5DAAD8F606D}" presName="spacer" presStyleCnt="0"/>
      <dgm:spPr/>
    </dgm:pt>
    <dgm:pt modelId="{F3E4801A-BCDB-4A56-AD59-A9CE2971B677}" type="pres">
      <dgm:prSet presAssocID="{771B6D60-9049-43C9-A881-847BDCF09561}" presName="comp" presStyleCnt="0"/>
      <dgm:spPr/>
    </dgm:pt>
    <dgm:pt modelId="{F33D375B-D1FB-4090-B507-D9ECCD7766A9}" type="pres">
      <dgm:prSet presAssocID="{771B6D60-9049-43C9-A881-847BDCF09561}" presName="box" presStyleLbl="node1" presStyleIdx="2" presStyleCnt="3"/>
      <dgm:spPr/>
      <dgm:t>
        <a:bodyPr/>
        <a:lstStyle/>
        <a:p>
          <a:endParaRPr lang="pt-BR"/>
        </a:p>
      </dgm:t>
    </dgm:pt>
    <dgm:pt modelId="{98DABA99-6D0D-43A4-A071-83BBC6FC2930}" type="pres">
      <dgm:prSet presAssocID="{771B6D60-9049-43C9-A881-847BDCF09561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3F44C0E-D36F-49AA-BA76-8C2C02ED0E19}" type="pres">
      <dgm:prSet presAssocID="{771B6D60-9049-43C9-A881-847BDCF0956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3CB0A02-3A9C-4DCF-B366-9BE28BE9E389}" type="presOf" srcId="{BC4BA318-37BE-44B1-83CB-37795D3289B9}" destId="{C3316318-5148-403A-A097-49D454D02A07}" srcOrd="0" destOrd="0" presId="urn:microsoft.com/office/officeart/2005/8/layout/vList4"/>
    <dgm:cxn modelId="{7DA2D2DD-F93B-4B07-A4AE-FB36560AD50F}" type="presOf" srcId="{0614ACFA-7669-464A-B454-C2434B2AEE54}" destId="{EDFE4C8A-6DA8-49BC-984F-E40070A67ED6}" srcOrd="0" destOrd="0" presId="urn:microsoft.com/office/officeart/2005/8/layout/vList4"/>
    <dgm:cxn modelId="{B6732C93-BEA3-4834-99DE-201FE79C3E8F}" srcId="{BC4BA318-37BE-44B1-83CB-37795D3289B9}" destId="{17C0A7AA-3547-4068-9C67-F09426209C56}" srcOrd="0" destOrd="0" parTransId="{18CEF61F-EEF7-46C7-932A-1969DFDE6FB3}" sibTransId="{DF155E06-29B0-4BAD-98AE-D5EA1ADFD27F}"/>
    <dgm:cxn modelId="{707BD13A-C2CC-4811-860C-E2CFB86CB138}" type="presOf" srcId="{771B6D60-9049-43C9-A881-847BDCF09561}" destId="{F3F44C0E-D36F-49AA-BA76-8C2C02ED0E19}" srcOrd="1" destOrd="0" presId="urn:microsoft.com/office/officeart/2005/8/layout/vList4"/>
    <dgm:cxn modelId="{16AD2F69-B580-4D6F-B33C-56C5721BA38B}" type="presOf" srcId="{771B6D60-9049-43C9-A881-847BDCF09561}" destId="{F33D375B-D1FB-4090-B507-D9ECCD7766A9}" srcOrd="0" destOrd="0" presId="urn:microsoft.com/office/officeart/2005/8/layout/vList4"/>
    <dgm:cxn modelId="{80B0F1A9-506A-4261-9C96-616D0CBE2981}" type="presOf" srcId="{17C0A7AA-3547-4068-9C67-F09426209C56}" destId="{69577FA8-806E-40B3-BB4C-A1D28B28DBE1}" srcOrd="1" destOrd="0" presId="urn:microsoft.com/office/officeart/2005/8/layout/vList4"/>
    <dgm:cxn modelId="{6F2446FC-A6ED-405F-9023-1DE8D73F2F20}" srcId="{BC4BA318-37BE-44B1-83CB-37795D3289B9}" destId="{0614ACFA-7669-464A-B454-C2434B2AEE54}" srcOrd="1" destOrd="0" parTransId="{95CE6700-FEC9-462B-BC01-9C6D0B999D52}" sibTransId="{6D361D17-DEA4-49A9-867A-E5DAAD8F606D}"/>
    <dgm:cxn modelId="{061298A5-D475-4A60-9D18-A9D527023CF7}" type="presOf" srcId="{17C0A7AA-3547-4068-9C67-F09426209C56}" destId="{BED4F3A9-9DCC-4DAE-B275-2FFABBE7B8CA}" srcOrd="0" destOrd="0" presId="urn:microsoft.com/office/officeart/2005/8/layout/vList4"/>
    <dgm:cxn modelId="{24A6539F-75E3-4CFA-87CB-86A42091AD43}" type="presOf" srcId="{0614ACFA-7669-464A-B454-C2434B2AEE54}" destId="{01162641-4EDD-42FB-95A3-2B6859276297}" srcOrd="1" destOrd="0" presId="urn:microsoft.com/office/officeart/2005/8/layout/vList4"/>
    <dgm:cxn modelId="{1ECC525F-FD45-48C5-92F9-1BA73691A6F2}" srcId="{BC4BA318-37BE-44B1-83CB-37795D3289B9}" destId="{771B6D60-9049-43C9-A881-847BDCF09561}" srcOrd="2" destOrd="0" parTransId="{C73CE736-6787-4428-80A2-E5F9E114FEA2}" sibTransId="{098CA68C-30C6-42EF-9DBE-98FC3321C321}"/>
    <dgm:cxn modelId="{064F16B7-0CBE-4254-8F45-D042CF0484B1}" type="presParOf" srcId="{C3316318-5148-403A-A097-49D454D02A07}" destId="{691982F9-44F3-4A64-A446-EE4CDC8F3237}" srcOrd="0" destOrd="0" presId="urn:microsoft.com/office/officeart/2005/8/layout/vList4"/>
    <dgm:cxn modelId="{705C0939-F194-4E8B-90AF-55F63E7A7CF3}" type="presParOf" srcId="{691982F9-44F3-4A64-A446-EE4CDC8F3237}" destId="{BED4F3A9-9DCC-4DAE-B275-2FFABBE7B8CA}" srcOrd="0" destOrd="0" presId="urn:microsoft.com/office/officeart/2005/8/layout/vList4"/>
    <dgm:cxn modelId="{6BB18809-85AA-469D-94E4-3B2526610B76}" type="presParOf" srcId="{691982F9-44F3-4A64-A446-EE4CDC8F3237}" destId="{78F2B43C-BF1D-4305-A721-FD0C4A14DA64}" srcOrd="1" destOrd="0" presId="urn:microsoft.com/office/officeart/2005/8/layout/vList4"/>
    <dgm:cxn modelId="{5B361C82-F675-4E57-8EF0-2D03FC2E2D55}" type="presParOf" srcId="{691982F9-44F3-4A64-A446-EE4CDC8F3237}" destId="{69577FA8-806E-40B3-BB4C-A1D28B28DBE1}" srcOrd="2" destOrd="0" presId="urn:microsoft.com/office/officeart/2005/8/layout/vList4"/>
    <dgm:cxn modelId="{CBC05939-D61A-45F0-8A54-0B1061F3624B}" type="presParOf" srcId="{C3316318-5148-403A-A097-49D454D02A07}" destId="{47AFDAE5-215F-41E0-8213-E2750F0580FB}" srcOrd="1" destOrd="0" presId="urn:microsoft.com/office/officeart/2005/8/layout/vList4"/>
    <dgm:cxn modelId="{780951A4-5A09-4759-B2F6-D7201380A758}" type="presParOf" srcId="{C3316318-5148-403A-A097-49D454D02A07}" destId="{672C1CD4-97DA-4058-B475-626D67C4919B}" srcOrd="2" destOrd="0" presId="urn:microsoft.com/office/officeart/2005/8/layout/vList4"/>
    <dgm:cxn modelId="{F5E487CE-76B5-497E-873B-0120134BA09B}" type="presParOf" srcId="{672C1CD4-97DA-4058-B475-626D67C4919B}" destId="{EDFE4C8A-6DA8-49BC-984F-E40070A67ED6}" srcOrd="0" destOrd="0" presId="urn:microsoft.com/office/officeart/2005/8/layout/vList4"/>
    <dgm:cxn modelId="{42E34DC2-8EB7-463B-890E-579766F1994D}" type="presParOf" srcId="{672C1CD4-97DA-4058-B475-626D67C4919B}" destId="{19863AAE-49E0-487D-82E7-74ED1EE75855}" srcOrd="1" destOrd="0" presId="urn:microsoft.com/office/officeart/2005/8/layout/vList4"/>
    <dgm:cxn modelId="{12227E8C-32CB-47C3-BF29-5655CA5B6716}" type="presParOf" srcId="{672C1CD4-97DA-4058-B475-626D67C4919B}" destId="{01162641-4EDD-42FB-95A3-2B6859276297}" srcOrd="2" destOrd="0" presId="urn:microsoft.com/office/officeart/2005/8/layout/vList4"/>
    <dgm:cxn modelId="{95831099-41B3-456B-8148-7DE58BD34F61}" type="presParOf" srcId="{C3316318-5148-403A-A097-49D454D02A07}" destId="{AAB5D33B-FBE4-427F-88B6-7E306BED392E}" srcOrd="3" destOrd="0" presId="urn:microsoft.com/office/officeart/2005/8/layout/vList4"/>
    <dgm:cxn modelId="{BA1545B4-ECEB-4752-ADE7-CC3723E77925}" type="presParOf" srcId="{C3316318-5148-403A-A097-49D454D02A07}" destId="{F3E4801A-BCDB-4A56-AD59-A9CE2971B677}" srcOrd="4" destOrd="0" presId="urn:microsoft.com/office/officeart/2005/8/layout/vList4"/>
    <dgm:cxn modelId="{92F2032F-A3B2-41E9-8132-48EAE3D994D9}" type="presParOf" srcId="{F3E4801A-BCDB-4A56-AD59-A9CE2971B677}" destId="{F33D375B-D1FB-4090-B507-D9ECCD7766A9}" srcOrd="0" destOrd="0" presId="urn:microsoft.com/office/officeart/2005/8/layout/vList4"/>
    <dgm:cxn modelId="{9E2D3CE9-5B54-4986-8060-910B03F7325B}" type="presParOf" srcId="{F3E4801A-BCDB-4A56-AD59-A9CE2971B677}" destId="{98DABA99-6D0D-43A4-A071-83BBC6FC2930}" srcOrd="1" destOrd="0" presId="urn:microsoft.com/office/officeart/2005/8/layout/vList4"/>
    <dgm:cxn modelId="{87238C6B-CCA4-49B4-BCD0-DAA2FCF8A5DF}" type="presParOf" srcId="{F3E4801A-BCDB-4A56-AD59-A9CE2971B677}" destId="{F3F44C0E-D36F-49AA-BA76-8C2C02ED0E1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A32ED2-6F86-40ED-8A5F-405168E9ACDE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622154B-28D6-48B7-853E-A1230D66EA8D}">
      <dgm:prSet phldrT="[Texto]"/>
      <dgm:spPr/>
      <dgm:t>
        <a:bodyPr/>
        <a:lstStyle/>
        <a:p>
          <a:r>
            <a:rPr lang="en-US" dirty="0" err="1" smtClean="0"/>
            <a:t>Sustentabilidade</a:t>
          </a:r>
          <a:endParaRPr lang="pt-BR" dirty="0"/>
        </a:p>
      </dgm:t>
    </dgm:pt>
    <dgm:pt modelId="{9FBA70DB-5610-4CC7-A84B-1C1C5DC63C3C}" type="parTrans" cxnId="{4A990DD1-BC2E-4B27-9053-66C97B559E76}">
      <dgm:prSet/>
      <dgm:spPr/>
      <dgm:t>
        <a:bodyPr/>
        <a:lstStyle/>
        <a:p>
          <a:endParaRPr lang="pt-BR"/>
        </a:p>
      </dgm:t>
    </dgm:pt>
    <dgm:pt modelId="{7CEBE9B0-A17A-4CEF-AACC-12F146162E08}" type="sibTrans" cxnId="{4A990DD1-BC2E-4B27-9053-66C97B559E76}">
      <dgm:prSet/>
      <dgm:spPr/>
      <dgm:t>
        <a:bodyPr/>
        <a:lstStyle/>
        <a:p>
          <a:endParaRPr lang="pt-BR"/>
        </a:p>
      </dgm:t>
    </dgm:pt>
    <dgm:pt modelId="{80F997DE-6731-4F63-A2A8-BE5EA385002C}">
      <dgm:prSet phldrT="[Texto]"/>
      <dgm:spPr/>
      <dgm:t>
        <a:bodyPr/>
        <a:lstStyle/>
        <a:p>
          <a:r>
            <a:rPr lang="en-US" dirty="0" err="1" smtClean="0"/>
            <a:t>Intensiva</a:t>
          </a:r>
          <a:endParaRPr lang="pt-BR" dirty="0"/>
        </a:p>
      </dgm:t>
    </dgm:pt>
    <dgm:pt modelId="{1F521324-8DC2-4471-8FA3-6A258E29293D}" type="parTrans" cxnId="{474319B7-B0B5-4DF2-920A-9563FCD300D7}">
      <dgm:prSet/>
      <dgm:spPr/>
      <dgm:t>
        <a:bodyPr/>
        <a:lstStyle/>
        <a:p>
          <a:endParaRPr lang="pt-BR"/>
        </a:p>
      </dgm:t>
    </dgm:pt>
    <dgm:pt modelId="{00D92849-93C8-40C5-8C33-78EDEEBC72A6}" type="sibTrans" cxnId="{474319B7-B0B5-4DF2-920A-9563FCD300D7}">
      <dgm:prSet/>
      <dgm:spPr/>
      <dgm:t>
        <a:bodyPr/>
        <a:lstStyle/>
        <a:p>
          <a:endParaRPr lang="pt-BR"/>
        </a:p>
      </dgm:t>
    </dgm:pt>
    <dgm:pt modelId="{E8C3D18A-DA35-4479-9F51-A56E30DF723D}">
      <dgm:prSet phldrT="[Texto]"/>
      <dgm:spPr/>
      <dgm:t>
        <a:bodyPr/>
        <a:lstStyle/>
        <a:p>
          <a:r>
            <a:rPr lang="en-US" dirty="0" err="1" smtClean="0"/>
            <a:t>Integrada</a:t>
          </a:r>
          <a:endParaRPr lang="pt-BR" dirty="0"/>
        </a:p>
      </dgm:t>
    </dgm:pt>
    <dgm:pt modelId="{4243FC24-FC2C-45E6-A394-1BDFF83D557B}" type="parTrans" cxnId="{5E8B2AC8-FE5A-4DB1-8EFA-B31B8C639F0C}">
      <dgm:prSet/>
      <dgm:spPr/>
      <dgm:t>
        <a:bodyPr/>
        <a:lstStyle/>
        <a:p>
          <a:endParaRPr lang="pt-BR"/>
        </a:p>
      </dgm:t>
    </dgm:pt>
    <dgm:pt modelId="{2103329C-4338-4239-B1A7-939351FBA4FF}" type="sibTrans" cxnId="{5E8B2AC8-FE5A-4DB1-8EFA-B31B8C639F0C}">
      <dgm:prSet/>
      <dgm:spPr/>
      <dgm:t>
        <a:bodyPr/>
        <a:lstStyle/>
        <a:p>
          <a:endParaRPr lang="pt-BR"/>
        </a:p>
      </dgm:t>
    </dgm:pt>
    <dgm:pt modelId="{559E83C4-9D41-48F6-A073-54EF49275EB9}" type="pres">
      <dgm:prSet presAssocID="{FDA32ED2-6F86-40ED-8A5F-405168E9ACD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5F273B6-8128-4938-A49B-B46C908597AB}" type="pres">
      <dgm:prSet presAssocID="{4622154B-28D6-48B7-853E-A1230D66EA8D}" presName="root1" presStyleCnt="0"/>
      <dgm:spPr/>
    </dgm:pt>
    <dgm:pt modelId="{42CD8F6B-6372-4E89-9E9F-D7CBC5A2118B}" type="pres">
      <dgm:prSet presAssocID="{4622154B-28D6-48B7-853E-A1230D66EA8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B02A1FD-BA20-472E-AF9F-C7289BD436BD}" type="pres">
      <dgm:prSet presAssocID="{4622154B-28D6-48B7-853E-A1230D66EA8D}" presName="level2hierChild" presStyleCnt="0"/>
      <dgm:spPr/>
    </dgm:pt>
    <dgm:pt modelId="{6DED8E6D-0F21-45A5-A210-C071DC71E3DE}" type="pres">
      <dgm:prSet presAssocID="{1F521324-8DC2-4471-8FA3-6A258E29293D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45B06092-3B4A-49B2-8762-3350960A6523}" type="pres">
      <dgm:prSet presAssocID="{1F521324-8DC2-4471-8FA3-6A258E29293D}" presName="connTx" presStyleLbl="parChTrans1D2" presStyleIdx="0" presStyleCnt="2"/>
      <dgm:spPr/>
      <dgm:t>
        <a:bodyPr/>
        <a:lstStyle/>
        <a:p>
          <a:endParaRPr lang="pt-BR"/>
        </a:p>
      </dgm:t>
    </dgm:pt>
    <dgm:pt modelId="{9F25B033-35A6-42C2-85D6-B6E3EA268AF6}" type="pres">
      <dgm:prSet presAssocID="{80F997DE-6731-4F63-A2A8-BE5EA385002C}" presName="root2" presStyleCnt="0"/>
      <dgm:spPr/>
    </dgm:pt>
    <dgm:pt modelId="{7A4BADEA-98E0-45D5-B1E8-D5BB531701E3}" type="pres">
      <dgm:prSet presAssocID="{80F997DE-6731-4F63-A2A8-BE5EA385002C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AD7D393-4BCD-4B30-A440-E81252BFB056}" type="pres">
      <dgm:prSet presAssocID="{80F997DE-6731-4F63-A2A8-BE5EA385002C}" presName="level3hierChild" presStyleCnt="0"/>
      <dgm:spPr/>
    </dgm:pt>
    <dgm:pt modelId="{31902E61-E026-4A0B-AE75-A9E95DB6F572}" type="pres">
      <dgm:prSet presAssocID="{4243FC24-FC2C-45E6-A394-1BDFF83D557B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B7232CED-26D2-4AEE-AB49-D17CF9E7BB0F}" type="pres">
      <dgm:prSet presAssocID="{4243FC24-FC2C-45E6-A394-1BDFF83D557B}" presName="connTx" presStyleLbl="parChTrans1D2" presStyleIdx="1" presStyleCnt="2"/>
      <dgm:spPr/>
      <dgm:t>
        <a:bodyPr/>
        <a:lstStyle/>
        <a:p>
          <a:endParaRPr lang="pt-BR"/>
        </a:p>
      </dgm:t>
    </dgm:pt>
    <dgm:pt modelId="{AFACA557-BE83-4B0F-8307-2F341BE6939B}" type="pres">
      <dgm:prSet presAssocID="{E8C3D18A-DA35-4479-9F51-A56E30DF723D}" presName="root2" presStyleCnt="0"/>
      <dgm:spPr/>
    </dgm:pt>
    <dgm:pt modelId="{9034F764-CB4B-48D2-94B2-8CF53F20F91B}" type="pres">
      <dgm:prSet presAssocID="{E8C3D18A-DA35-4479-9F51-A56E30DF723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645B335-CA08-4AF8-A4D6-12DBE999A9EC}" type="pres">
      <dgm:prSet presAssocID="{E8C3D18A-DA35-4479-9F51-A56E30DF723D}" presName="level3hierChild" presStyleCnt="0"/>
      <dgm:spPr/>
    </dgm:pt>
  </dgm:ptLst>
  <dgm:cxnLst>
    <dgm:cxn modelId="{6DBA957F-262C-45A2-8F19-25043797B6B0}" type="presOf" srcId="{FDA32ED2-6F86-40ED-8A5F-405168E9ACDE}" destId="{559E83C4-9D41-48F6-A073-54EF49275EB9}" srcOrd="0" destOrd="0" presId="urn:microsoft.com/office/officeart/2008/layout/HorizontalMultiLevelHierarchy"/>
    <dgm:cxn modelId="{B07EEAAD-25D1-4223-BF44-1E2852ECF37C}" type="presOf" srcId="{1F521324-8DC2-4471-8FA3-6A258E29293D}" destId="{45B06092-3B4A-49B2-8762-3350960A6523}" srcOrd="1" destOrd="0" presId="urn:microsoft.com/office/officeart/2008/layout/HorizontalMultiLevelHierarchy"/>
    <dgm:cxn modelId="{474319B7-B0B5-4DF2-920A-9563FCD300D7}" srcId="{4622154B-28D6-48B7-853E-A1230D66EA8D}" destId="{80F997DE-6731-4F63-A2A8-BE5EA385002C}" srcOrd="0" destOrd="0" parTransId="{1F521324-8DC2-4471-8FA3-6A258E29293D}" sibTransId="{00D92849-93C8-40C5-8C33-78EDEEBC72A6}"/>
    <dgm:cxn modelId="{5E8B2AC8-FE5A-4DB1-8EFA-B31B8C639F0C}" srcId="{4622154B-28D6-48B7-853E-A1230D66EA8D}" destId="{E8C3D18A-DA35-4479-9F51-A56E30DF723D}" srcOrd="1" destOrd="0" parTransId="{4243FC24-FC2C-45E6-A394-1BDFF83D557B}" sibTransId="{2103329C-4338-4239-B1A7-939351FBA4FF}"/>
    <dgm:cxn modelId="{5BCA392A-494E-4CBF-9A5C-5ABC39B98991}" type="presOf" srcId="{80F997DE-6731-4F63-A2A8-BE5EA385002C}" destId="{7A4BADEA-98E0-45D5-B1E8-D5BB531701E3}" srcOrd="0" destOrd="0" presId="urn:microsoft.com/office/officeart/2008/layout/HorizontalMultiLevelHierarchy"/>
    <dgm:cxn modelId="{C69BC24A-46E2-46FF-8BAB-165B28487B35}" type="presOf" srcId="{1F521324-8DC2-4471-8FA3-6A258E29293D}" destId="{6DED8E6D-0F21-45A5-A210-C071DC71E3DE}" srcOrd="0" destOrd="0" presId="urn:microsoft.com/office/officeart/2008/layout/HorizontalMultiLevelHierarchy"/>
    <dgm:cxn modelId="{5AB4E682-8944-44CA-8DDF-D889AFC3CE49}" type="presOf" srcId="{E8C3D18A-DA35-4479-9F51-A56E30DF723D}" destId="{9034F764-CB4B-48D2-94B2-8CF53F20F91B}" srcOrd="0" destOrd="0" presId="urn:microsoft.com/office/officeart/2008/layout/HorizontalMultiLevelHierarchy"/>
    <dgm:cxn modelId="{EFE3F78F-F04A-4EFF-A7B7-54BF3712EF00}" type="presOf" srcId="{4243FC24-FC2C-45E6-A394-1BDFF83D557B}" destId="{B7232CED-26D2-4AEE-AB49-D17CF9E7BB0F}" srcOrd="1" destOrd="0" presId="urn:microsoft.com/office/officeart/2008/layout/HorizontalMultiLevelHierarchy"/>
    <dgm:cxn modelId="{87E3BFEA-7567-45D5-8E36-1F06C8B6196A}" type="presOf" srcId="{4622154B-28D6-48B7-853E-A1230D66EA8D}" destId="{42CD8F6B-6372-4E89-9E9F-D7CBC5A2118B}" srcOrd="0" destOrd="0" presId="urn:microsoft.com/office/officeart/2008/layout/HorizontalMultiLevelHierarchy"/>
    <dgm:cxn modelId="{4A990DD1-BC2E-4B27-9053-66C97B559E76}" srcId="{FDA32ED2-6F86-40ED-8A5F-405168E9ACDE}" destId="{4622154B-28D6-48B7-853E-A1230D66EA8D}" srcOrd="0" destOrd="0" parTransId="{9FBA70DB-5610-4CC7-A84B-1C1C5DC63C3C}" sibTransId="{7CEBE9B0-A17A-4CEF-AACC-12F146162E08}"/>
    <dgm:cxn modelId="{089F3278-734B-4314-BB4B-A964314E24B8}" type="presOf" srcId="{4243FC24-FC2C-45E6-A394-1BDFF83D557B}" destId="{31902E61-E026-4A0B-AE75-A9E95DB6F572}" srcOrd="0" destOrd="0" presId="urn:microsoft.com/office/officeart/2008/layout/HorizontalMultiLevelHierarchy"/>
    <dgm:cxn modelId="{2C833849-6416-4EAD-995C-23F57EB1E766}" type="presParOf" srcId="{559E83C4-9D41-48F6-A073-54EF49275EB9}" destId="{45F273B6-8128-4938-A49B-B46C908597AB}" srcOrd="0" destOrd="0" presId="urn:microsoft.com/office/officeart/2008/layout/HorizontalMultiLevelHierarchy"/>
    <dgm:cxn modelId="{477CCEFB-E15F-45E5-9EC2-9F31BB544AFF}" type="presParOf" srcId="{45F273B6-8128-4938-A49B-B46C908597AB}" destId="{42CD8F6B-6372-4E89-9E9F-D7CBC5A2118B}" srcOrd="0" destOrd="0" presId="urn:microsoft.com/office/officeart/2008/layout/HorizontalMultiLevelHierarchy"/>
    <dgm:cxn modelId="{4ADBA370-41FB-4125-9CFE-749E9C4FBF30}" type="presParOf" srcId="{45F273B6-8128-4938-A49B-B46C908597AB}" destId="{8B02A1FD-BA20-472E-AF9F-C7289BD436BD}" srcOrd="1" destOrd="0" presId="urn:microsoft.com/office/officeart/2008/layout/HorizontalMultiLevelHierarchy"/>
    <dgm:cxn modelId="{15303A62-521D-42DC-8508-A84816149C5B}" type="presParOf" srcId="{8B02A1FD-BA20-472E-AF9F-C7289BD436BD}" destId="{6DED8E6D-0F21-45A5-A210-C071DC71E3DE}" srcOrd="0" destOrd="0" presId="urn:microsoft.com/office/officeart/2008/layout/HorizontalMultiLevelHierarchy"/>
    <dgm:cxn modelId="{48EE4AF7-1E8D-4C95-9AFF-0737939E1496}" type="presParOf" srcId="{6DED8E6D-0F21-45A5-A210-C071DC71E3DE}" destId="{45B06092-3B4A-49B2-8762-3350960A6523}" srcOrd="0" destOrd="0" presId="urn:microsoft.com/office/officeart/2008/layout/HorizontalMultiLevelHierarchy"/>
    <dgm:cxn modelId="{A808F0CD-DE1D-4F5A-BA1A-66E3C3D36560}" type="presParOf" srcId="{8B02A1FD-BA20-472E-AF9F-C7289BD436BD}" destId="{9F25B033-35A6-42C2-85D6-B6E3EA268AF6}" srcOrd="1" destOrd="0" presId="urn:microsoft.com/office/officeart/2008/layout/HorizontalMultiLevelHierarchy"/>
    <dgm:cxn modelId="{F5890479-3E9C-41A9-90F4-29E0AAA25988}" type="presParOf" srcId="{9F25B033-35A6-42C2-85D6-B6E3EA268AF6}" destId="{7A4BADEA-98E0-45D5-B1E8-D5BB531701E3}" srcOrd="0" destOrd="0" presId="urn:microsoft.com/office/officeart/2008/layout/HorizontalMultiLevelHierarchy"/>
    <dgm:cxn modelId="{381571C9-4AAE-4657-8F26-0A78B6A2E826}" type="presParOf" srcId="{9F25B033-35A6-42C2-85D6-B6E3EA268AF6}" destId="{4AD7D393-4BCD-4B30-A440-E81252BFB056}" srcOrd="1" destOrd="0" presId="urn:microsoft.com/office/officeart/2008/layout/HorizontalMultiLevelHierarchy"/>
    <dgm:cxn modelId="{18406D4B-663F-4115-9D37-ADC31910880D}" type="presParOf" srcId="{8B02A1FD-BA20-472E-AF9F-C7289BD436BD}" destId="{31902E61-E026-4A0B-AE75-A9E95DB6F572}" srcOrd="2" destOrd="0" presId="urn:microsoft.com/office/officeart/2008/layout/HorizontalMultiLevelHierarchy"/>
    <dgm:cxn modelId="{7B918995-5032-4E1A-B19D-CFAB97322CF5}" type="presParOf" srcId="{31902E61-E026-4A0B-AE75-A9E95DB6F572}" destId="{B7232CED-26D2-4AEE-AB49-D17CF9E7BB0F}" srcOrd="0" destOrd="0" presId="urn:microsoft.com/office/officeart/2008/layout/HorizontalMultiLevelHierarchy"/>
    <dgm:cxn modelId="{AD7F2CAB-89FE-44F8-833B-910886B9B26F}" type="presParOf" srcId="{8B02A1FD-BA20-472E-AF9F-C7289BD436BD}" destId="{AFACA557-BE83-4B0F-8307-2F341BE6939B}" srcOrd="3" destOrd="0" presId="urn:microsoft.com/office/officeart/2008/layout/HorizontalMultiLevelHierarchy"/>
    <dgm:cxn modelId="{30A2DC08-47F8-4420-AD8E-C52DB2A24832}" type="presParOf" srcId="{AFACA557-BE83-4B0F-8307-2F341BE6939B}" destId="{9034F764-CB4B-48D2-94B2-8CF53F20F91B}" srcOrd="0" destOrd="0" presId="urn:microsoft.com/office/officeart/2008/layout/HorizontalMultiLevelHierarchy"/>
    <dgm:cxn modelId="{109B7410-B489-486D-8C2E-EC22DB6B9A70}" type="presParOf" srcId="{AFACA557-BE83-4B0F-8307-2F341BE6939B}" destId="{5645B335-CA08-4AF8-A4D6-12DBE999A9E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4F3A9-9DCC-4DAE-B275-2FFABBE7B8CA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Ausência</a:t>
          </a:r>
          <a:r>
            <a:rPr lang="en-US" sz="3500" kern="1200" dirty="0" smtClean="0"/>
            <a:t> de </a:t>
          </a:r>
          <a:r>
            <a:rPr lang="en-US" sz="3500" kern="1200" dirty="0" err="1" smtClean="0"/>
            <a:t>rotação</a:t>
          </a:r>
          <a:r>
            <a:rPr lang="en-US" sz="3500" kern="1200" dirty="0" smtClean="0"/>
            <a:t> de </a:t>
          </a:r>
          <a:r>
            <a:rPr lang="en-US" sz="3500" kern="1200" dirty="0" err="1" smtClean="0"/>
            <a:t>culturas</a:t>
          </a:r>
          <a:endParaRPr lang="pt-BR" sz="3500" kern="1200" dirty="0"/>
        </a:p>
      </dsp:txBody>
      <dsp:txXfrm>
        <a:off x="1346200" y="0"/>
        <a:ext cx="4749800" cy="1269999"/>
      </dsp:txXfrm>
    </dsp:sp>
    <dsp:sp modelId="{78F2B43C-BF1D-4305-A721-FD0C4A14DA64}">
      <dsp:nvSpPr>
        <dsp:cNvPr id="0" name=""/>
        <dsp:cNvSpPr/>
      </dsp:nvSpPr>
      <dsp:spPr>
        <a:xfrm>
          <a:off x="95666" y="87782"/>
          <a:ext cx="121920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E4C8A-6DA8-49BC-984F-E40070A67ED6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Baixo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aporte</a:t>
          </a:r>
          <a:r>
            <a:rPr lang="en-US" sz="3500" kern="1200" dirty="0" smtClean="0"/>
            <a:t> de </a:t>
          </a:r>
          <a:r>
            <a:rPr lang="en-US" sz="3500" kern="1200" dirty="0" err="1" smtClean="0"/>
            <a:t>palha</a:t>
          </a:r>
          <a:r>
            <a:rPr lang="en-US" sz="3500" kern="1200" dirty="0" smtClean="0"/>
            <a:t> no </a:t>
          </a:r>
          <a:r>
            <a:rPr lang="en-US" sz="3500" kern="1200" dirty="0" err="1" smtClean="0"/>
            <a:t>sistema</a:t>
          </a:r>
          <a:endParaRPr lang="pt-BR" sz="3500" kern="1200" dirty="0"/>
        </a:p>
      </dsp:txBody>
      <dsp:txXfrm>
        <a:off x="1346200" y="1396999"/>
        <a:ext cx="4749800" cy="1269999"/>
      </dsp:txXfrm>
    </dsp:sp>
    <dsp:sp modelId="{19863AAE-49E0-487D-82E7-74ED1EE75855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D375B-D1FB-4090-B507-D9ECCD7766A9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Baixo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nível</a:t>
          </a:r>
          <a:r>
            <a:rPr lang="en-US" sz="3500" kern="1200" dirty="0" smtClean="0"/>
            <a:t> de </a:t>
          </a:r>
          <a:r>
            <a:rPr lang="en-US" sz="3500" kern="1200" dirty="0" err="1" smtClean="0"/>
            <a:t>integração</a:t>
          </a:r>
          <a:endParaRPr lang="pt-BR" sz="3500" kern="1200" dirty="0"/>
        </a:p>
      </dsp:txBody>
      <dsp:txXfrm>
        <a:off x="1346200" y="2793999"/>
        <a:ext cx="4749800" cy="1269999"/>
      </dsp:txXfrm>
    </dsp:sp>
    <dsp:sp modelId="{98DABA99-6D0D-43A4-A071-83BBC6FC2930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02E61-E026-4A0B-AE75-A9E95DB6F572}">
      <dsp:nvSpPr>
        <dsp:cNvPr id="0" name=""/>
        <dsp:cNvSpPr/>
      </dsp:nvSpPr>
      <dsp:spPr>
        <a:xfrm>
          <a:off x="1914469" y="2032000"/>
          <a:ext cx="506536" cy="482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482599"/>
              </a:lnTo>
              <a:lnTo>
                <a:pt x="506536" y="4825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150246" y="2255809"/>
        <a:ext cx="34981" cy="34981"/>
      </dsp:txXfrm>
    </dsp:sp>
    <dsp:sp modelId="{6DED8E6D-0F21-45A5-A210-C071DC71E3DE}">
      <dsp:nvSpPr>
        <dsp:cNvPr id="0" name=""/>
        <dsp:cNvSpPr/>
      </dsp:nvSpPr>
      <dsp:spPr>
        <a:xfrm>
          <a:off x="1914469" y="1549399"/>
          <a:ext cx="506536" cy="482600"/>
        </a:xfrm>
        <a:custGeom>
          <a:avLst/>
          <a:gdLst/>
          <a:ahLst/>
          <a:cxnLst/>
          <a:rect l="0" t="0" r="0" b="0"/>
          <a:pathLst>
            <a:path>
              <a:moveTo>
                <a:pt x="0" y="482600"/>
              </a:moveTo>
              <a:lnTo>
                <a:pt x="253268" y="4826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2150246" y="1773209"/>
        <a:ext cx="34981" cy="34981"/>
      </dsp:txXfrm>
    </dsp:sp>
    <dsp:sp modelId="{42CD8F6B-6372-4E89-9E9F-D7CBC5A2118B}">
      <dsp:nvSpPr>
        <dsp:cNvPr id="0" name=""/>
        <dsp:cNvSpPr/>
      </dsp:nvSpPr>
      <dsp:spPr>
        <a:xfrm rot="16200000">
          <a:off x="-503610" y="1645920"/>
          <a:ext cx="4064000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/>
            <a:t>Sustentabilidade</a:t>
          </a:r>
          <a:endParaRPr lang="pt-BR" sz="4600" kern="1200" dirty="0"/>
        </a:p>
      </dsp:txBody>
      <dsp:txXfrm>
        <a:off x="-503610" y="1645920"/>
        <a:ext cx="4064000" cy="772160"/>
      </dsp:txXfrm>
    </dsp:sp>
    <dsp:sp modelId="{7A4BADEA-98E0-45D5-B1E8-D5BB531701E3}">
      <dsp:nvSpPr>
        <dsp:cNvPr id="0" name=""/>
        <dsp:cNvSpPr/>
      </dsp:nvSpPr>
      <dsp:spPr>
        <a:xfrm>
          <a:off x="2421006" y="1163319"/>
          <a:ext cx="2532684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/>
            <a:t>Intensiva</a:t>
          </a:r>
          <a:endParaRPr lang="pt-BR" sz="4600" kern="1200" dirty="0"/>
        </a:p>
      </dsp:txBody>
      <dsp:txXfrm>
        <a:off x="2421006" y="1163319"/>
        <a:ext cx="2532684" cy="772160"/>
      </dsp:txXfrm>
    </dsp:sp>
    <dsp:sp modelId="{9034F764-CB4B-48D2-94B2-8CF53F20F91B}">
      <dsp:nvSpPr>
        <dsp:cNvPr id="0" name=""/>
        <dsp:cNvSpPr/>
      </dsp:nvSpPr>
      <dsp:spPr>
        <a:xfrm>
          <a:off x="2421006" y="2128519"/>
          <a:ext cx="2532684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err="1" smtClean="0"/>
            <a:t>Integrada</a:t>
          </a:r>
          <a:endParaRPr lang="pt-BR" sz="4600" kern="1200" dirty="0"/>
        </a:p>
      </dsp:txBody>
      <dsp:txXfrm>
        <a:off x="2421006" y="2128519"/>
        <a:ext cx="2532684" cy="772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0.53911</cdr:x>
      <cdr:y>0.15799</cdr:y>
    </cdr:from>
    <cdr:to>
      <cdr:x>0.86667</cdr:x>
      <cdr:y>0.49132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838325" y="433388"/>
          <a:ext cx="111696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>
              <a:solidFill>
                <a:srgbClr val="FF0000"/>
              </a:solidFill>
            </a:rPr>
            <a:t>% População Urbana</a:t>
          </a:r>
        </a:p>
      </cdr:txBody>
    </cdr:sp>
  </cdr:relSizeAnchor>
  <cdr:relSizeAnchor xmlns:cdr="http://schemas.openxmlformats.org/drawingml/2006/chartDrawing">
    <cdr:from>
      <cdr:x>0.56425</cdr:x>
      <cdr:y>0.55035</cdr:y>
    </cdr:from>
    <cdr:to>
      <cdr:x>0.84583</cdr:x>
      <cdr:y>0.88368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924050" y="1509713"/>
          <a:ext cx="96019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>
              <a:solidFill>
                <a:srgbClr val="00B050"/>
              </a:solidFill>
            </a:rPr>
            <a:t>% Populaçao Rural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DD28-7C28-4FCD-9503-4F11A2D22708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5F3D-943D-49EF-9C4C-1D3EE53D62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20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DD28-7C28-4FCD-9503-4F11A2D22708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5F3D-943D-49EF-9C4C-1D3EE53D62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86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DD28-7C28-4FCD-9503-4F11A2D22708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5F3D-943D-49EF-9C4C-1D3EE53D62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04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DD28-7C28-4FCD-9503-4F11A2D22708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5F3D-943D-49EF-9C4C-1D3EE53D62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31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DD28-7C28-4FCD-9503-4F11A2D22708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5F3D-943D-49EF-9C4C-1D3EE53D62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40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DD28-7C28-4FCD-9503-4F11A2D22708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5F3D-943D-49EF-9C4C-1D3EE53D62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48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DD28-7C28-4FCD-9503-4F11A2D22708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5F3D-943D-49EF-9C4C-1D3EE53D62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7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DD28-7C28-4FCD-9503-4F11A2D22708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5F3D-943D-49EF-9C4C-1D3EE53D62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8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DD28-7C28-4FCD-9503-4F11A2D22708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5F3D-943D-49EF-9C4C-1D3EE53D62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3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DD28-7C28-4FCD-9503-4F11A2D22708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5F3D-943D-49EF-9C4C-1D3EE53D62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62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DD28-7C28-4FCD-9503-4F11A2D22708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5F3D-943D-49EF-9C4C-1D3EE53D62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52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2DD28-7C28-4FCD-9503-4F11A2D22708}" type="datetimeFigureOut">
              <a:rPr lang="pt-BR" smtClean="0"/>
              <a:t>23/09/2015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A5F3D-943D-49EF-9C4C-1D3EE53D62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21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thebqb.com/experts-claim-that-earth-could-be-%E2%80%25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flamas@sepaf.ms.gov.b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20201" y="1634506"/>
            <a:ext cx="629768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Produção</a:t>
            </a:r>
            <a:r>
              <a:rPr lang="en-US" sz="2400" dirty="0" smtClean="0"/>
              <a:t> </a:t>
            </a:r>
            <a:r>
              <a:rPr lang="en-US" sz="2400" dirty="0" err="1" smtClean="0"/>
              <a:t>Agropecuária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Mato</a:t>
            </a:r>
            <a:r>
              <a:rPr lang="en-US" sz="2400" dirty="0" smtClean="0"/>
              <a:t> </a:t>
            </a:r>
            <a:r>
              <a:rPr lang="en-US" sz="2400" dirty="0" err="1" smtClean="0"/>
              <a:t>Grosso</a:t>
            </a:r>
            <a:r>
              <a:rPr lang="en-US" sz="2400" dirty="0" smtClean="0"/>
              <a:t> do </a:t>
            </a:r>
            <a:r>
              <a:rPr lang="en-US" sz="2400" dirty="0" err="1" smtClean="0"/>
              <a:t>Sul</a:t>
            </a:r>
            <a:r>
              <a:rPr lang="en-US" sz="2400" dirty="0" smtClean="0"/>
              <a:t> –</a:t>
            </a:r>
          </a:p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nova </a:t>
            </a:r>
            <a:r>
              <a:rPr lang="en-US" sz="2400" dirty="0" err="1" smtClean="0"/>
              <a:t>gestão</a:t>
            </a:r>
            <a:r>
              <a:rPr lang="en-US" sz="2400" dirty="0" smtClean="0"/>
              <a:t>, </a:t>
            </a:r>
            <a:r>
              <a:rPr lang="en-US" sz="2400" dirty="0" err="1" smtClean="0"/>
              <a:t>uma</a:t>
            </a:r>
            <a:r>
              <a:rPr lang="en-US" sz="2400" dirty="0" smtClean="0"/>
              <a:t> nova </a:t>
            </a:r>
            <a:r>
              <a:rPr lang="en-US" sz="2400" dirty="0" err="1" smtClean="0"/>
              <a:t>visão</a:t>
            </a:r>
            <a:r>
              <a:rPr lang="en-US" sz="2400" dirty="0" smtClean="0"/>
              <a:t> 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724128" y="3821726"/>
            <a:ext cx="254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Fernando Mendes Lamas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792488" y="4925794"/>
            <a:ext cx="2004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Campo Grande, MS</a:t>
            </a:r>
          </a:p>
          <a:p>
            <a:pPr algn="ctr"/>
            <a:r>
              <a:rPr lang="en-US" dirty="0" err="1" smtClean="0"/>
              <a:t>Setembro</a:t>
            </a:r>
            <a:r>
              <a:rPr lang="en-US" dirty="0" smtClean="0"/>
              <a:t>, 2015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82" y="5572125"/>
            <a:ext cx="91821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5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4089" y="0"/>
            <a:ext cx="9158089" cy="9541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Vulnerabilidades</a:t>
            </a:r>
            <a:r>
              <a:rPr lang="en-US" sz="2800" dirty="0" smtClean="0"/>
              <a:t> dos </a:t>
            </a:r>
            <a:r>
              <a:rPr lang="en-US" sz="2800" dirty="0" err="1" smtClean="0"/>
              <a:t>sistemas</a:t>
            </a:r>
            <a:r>
              <a:rPr lang="en-US" sz="2800" dirty="0" smtClean="0"/>
              <a:t> de </a:t>
            </a:r>
            <a:r>
              <a:rPr lang="en-US" sz="2800" dirty="0" err="1" smtClean="0"/>
              <a:t>produção</a:t>
            </a:r>
            <a:r>
              <a:rPr lang="en-US" sz="2800" dirty="0" smtClean="0"/>
              <a:t> </a:t>
            </a:r>
            <a:r>
              <a:rPr lang="en-US" sz="2800" dirty="0" err="1" smtClean="0"/>
              <a:t>atualmente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uso</a:t>
            </a:r>
            <a:endParaRPr lang="pt-BR" sz="2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7323505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5301207"/>
            <a:ext cx="2705100" cy="15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3728" y="388085"/>
            <a:ext cx="48181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consequência</a:t>
            </a:r>
            <a:r>
              <a:rPr lang="en-US" dirty="0" smtClean="0"/>
              <a:t> do </a:t>
            </a:r>
            <a:r>
              <a:rPr lang="en-US" dirty="0" err="1" smtClean="0"/>
              <a:t>modelo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15616" y="1772816"/>
            <a:ext cx="63506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Degradação</a:t>
            </a:r>
            <a:r>
              <a:rPr lang="en-US" dirty="0" smtClean="0"/>
              <a:t> dos </a:t>
            </a:r>
            <a:r>
              <a:rPr lang="en-US" dirty="0" err="1" smtClean="0"/>
              <a:t>atributos</a:t>
            </a:r>
            <a:r>
              <a:rPr lang="en-US" dirty="0" smtClean="0"/>
              <a:t> </a:t>
            </a:r>
            <a:r>
              <a:rPr lang="en-US" dirty="0" err="1" smtClean="0"/>
              <a:t>físicos</a:t>
            </a:r>
            <a:r>
              <a:rPr lang="en-US" dirty="0" smtClean="0"/>
              <a:t>, </a:t>
            </a:r>
            <a:r>
              <a:rPr lang="en-US" dirty="0" err="1" smtClean="0"/>
              <a:t>químicos</a:t>
            </a:r>
            <a:r>
              <a:rPr lang="en-US" dirty="0" smtClean="0"/>
              <a:t> e </a:t>
            </a:r>
            <a:r>
              <a:rPr lang="en-US" dirty="0" err="1" smtClean="0"/>
              <a:t>biológicos</a:t>
            </a:r>
            <a:r>
              <a:rPr lang="en-US" dirty="0" smtClean="0"/>
              <a:t> do solo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Aceleração</a:t>
            </a:r>
            <a:r>
              <a:rPr lang="en-US" dirty="0" smtClean="0"/>
              <a:t> dos </a:t>
            </a:r>
            <a:r>
              <a:rPr lang="en-US" dirty="0" err="1" smtClean="0"/>
              <a:t>processos</a:t>
            </a:r>
            <a:r>
              <a:rPr lang="en-US" dirty="0" smtClean="0"/>
              <a:t> </a:t>
            </a:r>
            <a:r>
              <a:rPr lang="en-US" dirty="0" err="1" smtClean="0"/>
              <a:t>erosivos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Aumento</a:t>
            </a:r>
            <a:r>
              <a:rPr lang="en-US" dirty="0" smtClean="0"/>
              <a:t> da </a:t>
            </a:r>
            <a:r>
              <a:rPr lang="en-US" dirty="0" err="1" smtClean="0"/>
              <a:t>insidência</a:t>
            </a:r>
            <a:r>
              <a:rPr lang="en-US" dirty="0" smtClean="0"/>
              <a:t> e </a:t>
            </a:r>
            <a:r>
              <a:rPr lang="en-US" dirty="0" err="1" smtClean="0"/>
              <a:t>severidade</a:t>
            </a:r>
            <a:r>
              <a:rPr lang="en-US" dirty="0" smtClean="0"/>
              <a:t> de </a:t>
            </a:r>
            <a:r>
              <a:rPr lang="en-US" dirty="0" err="1" smtClean="0"/>
              <a:t>doenças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Aumento</a:t>
            </a:r>
            <a:r>
              <a:rPr lang="en-US" dirty="0" smtClean="0"/>
              <a:t> das </a:t>
            </a:r>
            <a:r>
              <a:rPr lang="en-US" dirty="0" err="1" smtClean="0"/>
              <a:t>populações</a:t>
            </a:r>
            <a:r>
              <a:rPr lang="en-US" dirty="0" smtClean="0"/>
              <a:t> de </a:t>
            </a:r>
            <a:r>
              <a:rPr lang="en-US" dirty="0" err="1" smtClean="0"/>
              <a:t>insetos-pragas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Disseminação</a:t>
            </a:r>
            <a:r>
              <a:rPr lang="en-US" dirty="0" smtClean="0"/>
              <a:t> e </a:t>
            </a:r>
            <a:r>
              <a:rPr lang="en-US" dirty="0" err="1" smtClean="0"/>
              <a:t>aumento</a:t>
            </a:r>
            <a:r>
              <a:rPr lang="en-US" dirty="0" smtClean="0"/>
              <a:t> das </a:t>
            </a:r>
            <a:r>
              <a:rPr lang="en-US" dirty="0" err="1" smtClean="0"/>
              <a:t>populações</a:t>
            </a:r>
            <a:r>
              <a:rPr lang="en-US" dirty="0" smtClean="0"/>
              <a:t> de </a:t>
            </a:r>
            <a:r>
              <a:rPr lang="en-US" dirty="0" err="1" smtClean="0"/>
              <a:t>fitonematóides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Aumento</a:t>
            </a:r>
            <a:r>
              <a:rPr lang="en-US" dirty="0" smtClean="0"/>
              <a:t> da </a:t>
            </a:r>
            <a:r>
              <a:rPr lang="en-US" dirty="0" err="1" smtClean="0"/>
              <a:t>diversidade</a:t>
            </a:r>
            <a:r>
              <a:rPr lang="en-US" dirty="0" smtClean="0"/>
              <a:t> de </a:t>
            </a:r>
            <a:r>
              <a:rPr lang="en-US" dirty="0" err="1" smtClean="0"/>
              <a:t>plantas</a:t>
            </a:r>
            <a:r>
              <a:rPr lang="en-US" dirty="0" smtClean="0"/>
              <a:t> </a:t>
            </a:r>
            <a:r>
              <a:rPr lang="en-US" dirty="0" err="1" smtClean="0"/>
              <a:t>daninhas</a:t>
            </a:r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>
            <a:off x="4048153" y="3717032"/>
            <a:ext cx="4846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559367" y="4725144"/>
            <a:ext cx="3698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Elevado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r>
              <a:rPr lang="en-US" dirty="0" smtClean="0"/>
              <a:t> de </a:t>
            </a:r>
            <a:r>
              <a:rPr lang="en-US" dirty="0" err="1" smtClean="0"/>
              <a:t>insumos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Aumento</a:t>
            </a:r>
            <a:r>
              <a:rPr lang="en-US" dirty="0" smtClean="0"/>
              <a:t> dos </a:t>
            </a:r>
            <a:r>
              <a:rPr lang="en-US" dirty="0" err="1" smtClean="0"/>
              <a:t>custos</a:t>
            </a:r>
            <a:r>
              <a:rPr lang="en-US" dirty="0" smtClean="0"/>
              <a:t> de </a:t>
            </a:r>
            <a:r>
              <a:rPr lang="en-US" dirty="0" err="1" smtClean="0"/>
              <a:t>produção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Competitividade</a:t>
            </a:r>
            <a:r>
              <a:rPr lang="en-US" dirty="0" smtClean="0"/>
              <a:t> </a:t>
            </a:r>
            <a:r>
              <a:rPr lang="en-US" dirty="0" err="1" smtClean="0"/>
              <a:t>comprometida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79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4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538288"/>
            <a:ext cx="547687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292080" y="6246604"/>
            <a:ext cx="35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Fontes</a:t>
            </a:r>
            <a:r>
              <a:rPr lang="en-US" dirty="0" smtClean="0"/>
              <a:t>: </a:t>
            </a:r>
            <a:r>
              <a:rPr lang="en-US" dirty="0" err="1" smtClean="0"/>
              <a:t>Embrapa</a:t>
            </a:r>
            <a:r>
              <a:rPr lang="en-US" dirty="0" smtClean="0"/>
              <a:t>, 2015; IMEA, 2015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8208" y="364014"/>
            <a:ext cx="8562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Participação</a:t>
            </a:r>
            <a:r>
              <a:rPr lang="en-US" dirty="0" smtClean="0"/>
              <a:t> </a:t>
            </a:r>
            <a:r>
              <a:rPr lang="en-US" dirty="0" err="1" smtClean="0"/>
              <a:t>relativa</a:t>
            </a:r>
            <a:r>
              <a:rPr lang="en-US" dirty="0" smtClean="0"/>
              <a:t> de </a:t>
            </a:r>
            <a:r>
              <a:rPr lang="en-US" dirty="0" err="1" smtClean="0"/>
              <a:t>fungicidas</a:t>
            </a:r>
            <a:r>
              <a:rPr lang="en-US" dirty="0" smtClean="0"/>
              <a:t>, </a:t>
            </a:r>
            <a:r>
              <a:rPr lang="en-US" dirty="0" err="1" smtClean="0"/>
              <a:t>herbicidas</a:t>
            </a:r>
            <a:r>
              <a:rPr lang="en-US" dirty="0" smtClean="0"/>
              <a:t> e </a:t>
            </a:r>
            <a:r>
              <a:rPr lang="en-US" dirty="0" err="1" smtClean="0"/>
              <a:t>inseticidas</a:t>
            </a:r>
            <a:r>
              <a:rPr lang="en-US" dirty="0" smtClean="0"/>
              <a:t> no </a:t>
            </a:r>
            <a:r>
              <a:rPr lang="en-US" dirty="0" err="1" smtClean="0"/>
              <a:t>custo</a:t>
            </a:r>
            <a:r>
              <a:rPr lang="en-US" dirty="0" smtClean="0"/>
              <a:t> de </a:t>
            </a:r>
            <a:r>
              <a:rPr lang="en-US" dirty="0" err="1" smtClean="0"/>
              <a:t>produção</a:t>
            </a:r>
            <a:r>
              <a:rPr lang="en-US" dirty="0" smtClean="0"/>
              <a:t> da </a:t>
            </a:r>
            <a:r>
              <a:rPr lang="en-US" dirty="0" err="1" smtClean="0"/>
              <a:t>soja</a:t>
            </a:r>
            <a:r>
              <a:rPr lang="en-US" dirty="0" smtClean="0"/>
              <a:t>, </a:t>
            </a:r>
          </a:p>
          <a:p>
            <a:pPr algn="ctr"/>
            <a:r>
              <a:rPr lang="en-US" dirty="0" err="1" smtClean="0"/>
              <a:t>safra</a:t>
            </a:r>
            <a:r>
              <a:rPr lang="en-US" dirty="0" smtClean="0"/>
              <a:t> 2015/26 </a:t>
            </a:r>
            <a:r>
              <a:rPr lang="en-US" dirty="0" err="1" smtClean="0"/>
              <a:t>em</a:t>
            </a:r>
            <a:r>
              <a:rPr lang="en-US" dirty="0" smtClean="0"/>
              <a:t> MS e MT’;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37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4664"/>
            <a:ext cx="2721694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69" y="387202"/>
            <a:ext cx="279797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5" descr="Resultado de imagem para bicudo do algodoei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95" y="4313660"/>
            <a:ext cx="2918819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5" y="4313659"/>
            <a:ext cx="2695575" cy="173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39" y="404664"/>
            <a:ext cx="2581275" cy="186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670" y="4313659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7" y="233030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329" y="2330302"/>
            <a:ext cx="278876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66" y="2330302"/>
            <a:ext cx="2898948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39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7" y="260648"/>
            <a:ext cx="29241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43608" y="2967335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Anualmente o Brasil perde com o bicudo, 1,7 bilhão </a:t>
            </a:r>
            <a:r>
              <a:rPr lang="pt-BR"/>
              <a:t>de </a:t>
            </a:r>
            <a:r>
              <a:rPr lang="pt-BR" smtClean="0"/>
              <a:t>reais </a:t>
            </a:r>
            <a:r>
              <a:rPr lang="pt-BR" dirty="0"/>
              <a:t>segundo o Presidente da ABRAPA, João Carlos </a:t>
            </a:r>
            <a:r>
              <a:rPr lang="pt-BR" dirty="0" err="1"/>
              <a:t>Jacobsen</a:t>
            </a:r>
            <a:r>
              <a:rPr lang="pt-BR" dirty="0"/>
              <a:t> Rodrigues,</a:t>
            </a:r>
          </a:p>
        </p:txBody>
      </p:sp>
    </p:spTree>
    <p:extLst>
      <p:ext uri="{BB962C8B-B14F-4D97-AF65-F5344CB8AC3E}">
        <p14:creationId xmlns:p14="http://schemas.microsoft.com/office/powerpoint/2010/main" val="30160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embrapa.br/documents/1355728/0/02_barreiras-sanitarias_embrapa-gestao-territorial.png/b7377537-8ce3-4369-9fb3-0ac6acf389c3?t=14246997445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5250"/>
            <a:ext cx="7776864" cy="666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3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2132856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Pulgão </a:t>
            </a:r>
            <a:r>
              <a:rPr lang="pt-BR" dirty="0"/>
              <a:t>da soja </a:t>
            </a:r>
            <a:r>
              <a:rPr lang="pt-BR" dirty="0" smtClean="0"/>
              <a:t> - Soja</a:t>
            </a:r>
            <a:endParaRPr lang="pt-BR" dirty="0"/>
          </a:p>
          <a:p>
            <a:r>
              <a:rPr lang="pt-BR" dirty="0"/>
              <a:t>Necrose letal do milho </a:t>
            </a:r>
            <a:r>
              <a:rPr lang="pt-BR" dirty="0" smtClean="0"/>
              <a:t> - Milho</a:t>
            </a:r>
            <a:endParaRPr lang="pt-BR" dirty="0"/>
          </a:p>
          <a:p>
            <a:r>
              <a:rPr lang="pt-BR" dirty="0" err="1"/>
              <a:t>Monilíase</a:t>
            </a:r>
            <a:r>
              <a:rPr lang="pt-BR" dirty="0"/>
              <a:t> do cacaueiro </a:t>
            </a:r>
            <a:r>
              <a:rPr lang="pt-BR" dirty="0" smtClean="0"/>
              <a:t> - Cacau</a:t>
            </a:r>
            <a:endParaRPr lang="pt-BR" dirty="0"/>
          </a:p>
          <a:p>
            <a:r>
              <a:rPr lang="pt-BR" dirty="0"/>
              <a:t>Amarelecimento letal do coqueiro </a:t>
            </a:r>
            <a:r>
              <a:rPr lang="pt-BR" dirty="0" smtClean="0"/>
              <a:t> - Coco</a:t>
            </a:r>
            <a:endParaRPr lang="pt-BR" dirty="0"/>
          </a:p>
          <a:p>
            <a:r>
              <a:rPr lang="pt-BR" dirty="0" err="1"/>
              <a:t>Striga</a:t>
            </a:r>
            <a:r>
              <a:rPr lang="pt-BR" dirty="0"/>
              <a:t> </a:t>
            </a:r>
            <a:r>
              <a:rPr lang="pt-BR" dirty="0" smtClean="0"/>
              <a:t> - Milho</a:t>
            </a:r>
            <a:endParaRPr lang="pt-BR" dirty="0"/>
          </a:p>
          <a:p>
            <a:r>
              <a:rPr lang="pt-BR" dirty="0"/>
              <a:t>Ferrugem do trigo </a:t>
            </a:r>
            <a:r>
              <a:rPr lang="pt-BR" dirty="0" smtClean="0"/>
              <a:t>- Trigo</a:t>
            </a:r>
            <a:endParaRPr lang="pt-BR" dirty="0"/>
          </a:p>
          <a:p>
            <a:r>
              <a:rPr lang="pt-BR" dirty="0"/>
              <a:t>Mosaico africano da mandioca </a:t>
            </a:r>
            <a:r>
              <a:rPr lang="pt-BR" dirty="0" smtClean="0"/>
              <a:t>- Mandioca</a:t>
            </a:r>
            <a:endParaRPr lang="pt-BR" dirty="0"/>
          </a:p>
          <a:p>
            <a:r>
              <a:rPr lang="pt-BR" dirty="0"/>
              <a:t>Ácaro chileno das fruteiras </a:t>
            </a:r>
            <a:r>
              <a:rPr lang="pt-BR" dirty="0" smtClean="0"/>
              <a:t> - Uva</a:t>
            </a:r>
            <a:r>
              <a:rPr lang="pt-BR" dirty="0"/>
              <a:t>, Kiwi e Citros</a:t>
            </a:r>
          </a:p>
          <a:p>
            <a:r>
              <a:rPr lang="pt-BR" dirty="0" err="1"/>
              <a:t>Xanthomonas</a:t>
            </a:r>
            <a:r>
              <a:rPr lang="pt-BR" dirty="0"/>
              <a:t> do arroz </a:t>
            </a:r>
            <a:r>
              <a:rPr lang="pt-BR" dirty="0" smtClean="0"/>
              <a:t>- Arroz</a:t>
            </a:r>
            <a:endParaRPr lang="pt-BR" dirty="0"/>
          </a:p>
          <a:p>
            <a:r>
              <a:rPr lang="pt-BR" dirty="0"/>
              <a:t>Mosca branca “raça Q” </a:t>
            </a:r>
            <a:r>
              <a:rPr lang="pt-BR" dirty="0" smtClean="0"/>
              <a:t> - Algodão</a:t>
            </a:r>
            <a:r>
              <a:rPr lang="pt-BR" dirty="0"/>
              <a:t>, Feijão e </a:t>
            </a:r>
            <a:r>
              <a:rPr lang="pt-BR" dirty="0" smtClean="0"/>
              <a:t>Hortaliças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691680" y="836712"/>
            <a:ext cx="514575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Principais pragas quarentenárias e as respectivas culturas agrícolas ameaçadas.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588224" y="5877272"/>
            <a:ext cx="2179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Freitas (2013).</a:t>
            </a:r>
          </a:p>
        </p:txBody>
      </p:sp>
    </p:spTree>
    <p:extLst>
      <p:ext uri="{BB962C8B-B14F-4D97-AF65-F5344CB8AC3E}">
        <p14:creationId xmlns:p14="http://schemas.microsoft.com/office/powerpoint/2010/main" val="395843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74" y="548679"/>
            <a:ext cx="2736304" cy="284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18573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57289"/>
            <a:ext cx="20383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8" y="5052839"/>
            <a:ext cx="34194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47" y="1125513"/>
            <a:ext cx="246697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70" y="1125513"/>
            <a:ext cx="244827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1657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317" y="5052839"/>
            <a:ext cx="3640634" cy="170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660232" y="5052839"/>
            <a:ext cx="2385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</a:rPr>
              <a:t>Helicoverpa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punctigera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4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7584" y="2996952"/>
            <a:ext cx="7659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“ Para alimentar 9 bilhões de pessoas serão necessários nos próximos 40 anos</a:t>
            </a:r>
          </a:p>
          <a:p>
            <a:r>
              <a:rPr lang="pt-BR" dirty="0" smtClean="0"/>
              <a:t>quantidade de alimentos similar ao que se produziu nos últimos 8.000 anos – </a:t>
            </a:r>
          </a:p>
          <a:p>
            <a:r>
              <a:rPr lang="pt-BR" dirty="0" smtClean="0"/>
              <a:t>in</a:t>
            </a:r>
            <a:r>
              <a:rPr lang="pt-BR" dirty="0"/>
              <a:t>: </a:t>
            </a:r>
            <a:r>
              <a:rPr lang="pt-BR" dirty="0">
                <a:hlinkClick r:id="rId2"/>
              </a:rPr>
              <a:t>http://thebqb.com/experts-claim-that-earth-could-be-%</a:t>
            </a:r>
            <a:r>
              <a:rPr lang="pt-BR" dirty="0" smtClean="0">
                <a:hlinkClick r:id="rId2"/>
              </a:rPr>
              <a:t>E2%80%9</a:t>
            </a:r>
            <a:endParaRPr lang="pt-BR" dirty="0" smtClean="0"/>
          </a:p>
          <a:p>
            <a:r>
              <a:rPr lang="pt-BR" dirty="0" smtClean="0"/>
              <a:t>Cunrecognizable%E2%80%9D-by-2050/225852/</a:t>
            </a:r>
            <a:r>
              <a:rPr lang="pt-BR" dirty="0" err="1" smtClean="0"/>
              <a:t>si´ro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54" y="836712"/>
            <a:ext cx="2057400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3387"/>
            <a:ext cx="2714625" cy="168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36712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2647950" cy="1724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70" y="456207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00" y="4552553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131840" y="332656"/>
            <a:ext cx="2360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Contextualização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7451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09328" y="980728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dirty="0" err="1" smtClean="0"/>
              <a:t>Rotação</a:t>
            </a:r>
            <a:r>
              <a:rPr lang="en-US" dirty="0" smtClean="0"/>
              <a:t> de </a:t>
            </a:r>
            <a:r>
              <a:rPr lang="en-US" dirty="0" err="1" smtClean="0"/>
              <a:t>culturas</a:t>
            </a:r>
            <a:endParaRPr lang="en-US" dirty="0" smtClean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dirty="0" err="1" smtClean="0"/>
              <a:t>Vazio</a:t>
            </a:r>
            <a:r>
              <a:rPr lang="en-US" dirty="0" smtClean="0"/>
              <a:t> </a:t>
            </a:r>
            <a:r>
              <a:rPr lang="en-US" dirty="0" err="1" smtClean="0"/>
              <a:t>sanitário</a:t>
            </a:r>
            <a:endParaRPr lang="en-US" dirty="0" smtClean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dirty="0" err="1" smtClean="0"/>
              <a:t>Controle</a:t>
            </a:r>
            <a:r>
              <a:rPr lang="en-US" dirty="0" smtClean="0"/>
              <a:t> de </a:t>
            </a:r>
            <a:r>
              <a:rPr lang="en-US" dirty="0" err="1" smtClean="0"/>
              <a:t>plantas</a:t>
            </a:r>
            <a:r>
              <a:rPr lang="en-US" dirty="0" smtClean="0"/>
              <a:t> </a:t>
            </a:r>
            <a:r>
              <a:rPr lang="en-US" dirty="0" err="1" smtClean="0"/>
              <a:t>voluntárias</a:t>
            </a:r>
            <a:endParaRPr lang="en-US" dirty="0" smtClean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dirty="0" err="1" smtClean="0"/>
              <a:t>Eliminação</a:t>
            </a:r>
            <a:r>
              <a:rPr lang="en-US" dirty="0" smtClean="0"/>
              <a:t> de </a:t>
            </a:r>
            <a:r>
              <a:rPr lang="en-US" dirty="0" err="1" smtClean="0"/>
              <a:t>restos</a:t>
            </a:r>
            <a:r>
              <a:rPr lang="en-US" dirty="0" smtClean="0"/>
              <a:t> </a:t>
            </a:r>
            <a:r>
              <a:rPr lang="en-US" dirty="0" err="1" smtClean="0"/>
              <a:t>culturais</a:t>
            </a: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47382" y="404664"/>
            <a:ext cx="729975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Práticas</a:t>
            </a:r>
            <a:r>
              <a:rPr lang="en-US" dirty="0" smtClean="0"/>
              <a:t> </a:t>
            </a:r>
            <a:r>
              <a:rPr lang="en-US" dirty="0" err="1" smtClean="0"/>
              <a:t>Agrícolas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precisam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incorporadas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produção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21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843808" y="2852936"/>
            <a:ext cx="3168352" cy="17138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Rotação de culturas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6012160" y="1700808"/>
            <a:ext cx="1728192" cy="1152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Palha no sistema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6038982" y="4566810"/>
            <a:ext cx="1728192" cy="1152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Solo coberto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971600" y="1700808"/>
            <a:ext cx="1872208" cy="1152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Leguminosa no sistema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899592" y="4566810"/>
            <a:ext cx="1800200" cy="1152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Semeadura direta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390266" y="6381328"/>
            <a:ext cx="161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</a:t>
            </a:r>
            <a:r>
              <a:rPr lang="pt-BR" sz="1200" dirty="0" smtClean="0"/>
              <a:t>: </a:t>
            </a:r>
            <a:r>
              <a:rPr lang="pt-BR" sz="1200" dirty="0" err="1" smtClean="0"/>
              <a:t>Cruciol</a:t>
            </a:r>
            <a:r>
              <a:rPr lang="pt-BR" sz="1200" dirty="0" smtClean="0"/>
              <a:t>. 2013</a:t>
            </a:r>
            <a:endParaRPr lang="pt-BR" sz="12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1465194" y="332656"/>
            <a:ext cx="6264696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ysClr val="windowText" lastClr="000000"/>
                </a:solidFill>
              </a:rPr>
              <a:t>Melhoria na </a:t>
            </a:r>
            <a:r>
              <a:rPr lang="pt-BR" sz="2400" b="1" u="sng" dirty="0" smtClean="0">
                <a:solidFill>
                  <a:srgbClr val="FF0000"/>
                </a:solidFill>
              </a:rPr>
              <a:t>eficiência</a:t>
            </a:r>
            <a:r>
              <a:rPr lang="pt-BR" sz="2400" b="1" dirty="0" smtClean="0">
                <a:solidFill>
                  <a:sysClr val="windowText" lastClr="000000"/>
                </a:solidFill>
              </a:rPr>
              <a:t> no uso de fertilizantes</a:t>
            </a:r>
            <a:endParaRPr lang="pt-BR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2923570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Mosca</a:t>
            </a:r>
            <a:r>
              <a:rPr lang="en-US" dirty="0" smtClean="0"/>
              <a:t>-da-haste – </a:t>
            </a:r>
            <a:r>
              <a:rPr lang="en-US" dirty="0" err="1" smtClean="0"/>
              <a:t>soja</a:t>
            </a:r>
            <a:r>
              <a:rPr lang="en-US" dirty="0" smtClean="0"/>
              <a:t> –</a:t>
            </a:r>
          </a:p>
          <a:p>
            <a:r>
              <a:rPr lang="en-US" dirty="0" smtClean="0"/>
              <a:t> </a:t>
            </a:r>
            <a:r>
              <a:rPr lang="pt-BR" i="1" dirty="0" err="1"/>
              <a:t>Melanagromyza</a:t>
            </a:r>
            <a:r>
              <a:rPr lang="pt-BR" i="1" dirty="0"/>
              <a:t> sp.</a:t>
            </a:r>
            <a:r>
              <a:rPr lang="pt-BR" dirty="0"/>
              <a:t>,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46820"/>
            <a:ext cx="2702446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186113"/>
            <a:ext cx="24669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081316" y="2738904"/>
            <a:ext cx="238526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i="1" dirty="0" err="1"/>
              <a:t>Helicoverpa</a:t>
            </a:r>
            <a:r>
              <a:rPr lang="pt-BR" i="1" dirty="0"/>
              <a:t> </a:t>
            </a:r>
            <a:r>
              <a:rPr lang="pt-BR" i="1" dirty="0" err="1"/>
              <a:t>punctigera</a:t>
            </a:r>
            <a:endParaRPr lang="pt-BR" i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861048"/>
            <a:ext cx="25527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3568" y="5805264"/>
            <a:ext cx="218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Helicoverpa</a:t>
            </a:r>
            <a:r>
              <a:rPr lang="en-US" i="1" dirty="0" smtClean="0"/>
              <a:t> </a:t>
            </a:r>
            <a:r>
              <a:rPr lang="en-US" i="1" dirty="0" err="1" smtClean="0"/>
              <a:t>armigera</a:t>
            </a:r>
            <a:endParaRPr lang="pt-BR" i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271727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805488" y="5805264"/>
            <a:ext cx="209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Amaranthus</a:t>
            </a:r>
            <a:r>
              <a:rPr lang="en-US" i="1" dirty="0" smtClean="0"/>
              <a:t> </a:t>
            </a:r>
            <a:r>
              <a:rPr lang="en-US" i="1" dirty="0" err="1" smtClean="0"/>
              <a:t>palmeri</a:t>
            </a:r>
            <a:endParaRPr lang="pt-BR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19872" y="3002459"/>
            <a:ext cx="1796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Prejuízos</a:t>
            </a:r>
            <a:r>
              <a:rPr lang="en-US" dirty="0" smtClean="0"/>
              <a:t>  &gt; 90 %</a:t>
            </a:r>
          </a:p>
          <a:p>
            <a:r>
              <a:rPr lang="pt-BR" dirty="0" err="1" smtClean="0"/>
              <a:t>Sugayama</a:t>
            </a:r>
            <a:r>
              <a:rPr lang="pt-BR" dirty="0" smtClean="0"/>
              <a:t>(2015).</a:t>
            </a:r>
            <a:endParaRPr lang="en-US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96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203848" y="404663"/>
            <a:ext cx="2061783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/>
              <a:t>Conclusões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99592" y="1196752"/>
            <a:ext cx="69500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Incorporar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conhecimentos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produção</a:t>
            </a:r>
            <a:r>
              <a:rPr lang="en-US" dirty="0" smtClean="0"/>
              <a:t> – </a:t>
            </a:r>
            <a:r>
              <a:rPr lang="en-US" b="1" dirty="0" smtClean="0">
                <a:solidFill>
                  <a:srgbClr val="FF0000"/>
                </a:solidFill>
              </a:rPr>
              <a:t>INOVAÇÃO</a:t>
            </a:r>
          </a:p>
          <a:p>
            <a:pPr marL="742950" lvl="1" indent="-285750">
              <a:buFontTx/>
              <a:buChar char="-"/>
            </a:pPr>
            <a:r>
              <a:rPr lang="en-US" b="1" dirty="0" err="1" smtClean="0">
                <a:solidFill>
                  <a:srgbClr val="FF0000"/>
                </a:solidFill>
              </a:rPr>
              <a:t>Práticas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agrícolas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consolidadas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b="1" dirty="0" err="1" smtClean="0">
                <a:solidFill>
                  <a:srgbClr val="FF0000"/>
                </a:solidFill>
              </a:rPr>
              <a:t>Substituir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produtos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processos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b="1" dirty="0" err="1" smtClean="0">
                <a:solidFill>
                  <a:srgbClr val="FF0000"/>
                </a:solidFill>
              </a:rPr>
              <a:t>Analisar</a:t>
            </a:r>
            <a:r>
              <a:rPr lang="en-US" b="1" dirty="0" smtClean="0">
                <a:solidFill>
                  <a:srgbClr val="FF0000"/>
                </a:solidFill>
              </a:rPr>
              <a:t> /</a:t>
            </a:r>
            <a:r>
              <a:rPr lang="en-US" b="1" dirty="0" err="1" smtClean="0">
                <a:solidFill>
                  <a:srgbClr val="FF0000"/>
                </a:solidFill>
              </a:rPr>
              <a:t>gerenciar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riscos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b="1" dirty="0" err="1" smtClean="0">
                <a:solidFill>
                  <a:srgbClr val="FF0000"/>
                </a:solidFill>
              </a:rPr>
              <a:t>Inteligência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marL="742950" lvl="1" indent="-285750">
              <a:buFontTx/>
              <a:buChar char="-"/>
            </a:pPr>
            <a:r>
              <a:rPr lang="en-US" b="1" dirty="0" err="1" smtClean="0">
                <a:solidFill>
                  <a:srgbClr val="FF0000"/>
                </a:solidFill>
              </a:rPr>
              <a:t>Visão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sistêmica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82" y="5572125"/>
            <a:ext cx="91821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6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82" y="5572125"/>
            <a:ext cx="91821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059832" y="2132856"/>
            <a:ext cx="3112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Muito</a:t>
            </a:r>
            <a:r>
              <a:rPr lang="en-US" dirty="0" smtClean="0"/>
              <a:t> Obrigado!!!</a:t>
            </a:r>
          </a:p>
          <a:p>
            <a:r>
              <a:rPr lang="en-US" dirty="0" err="1" smtClean="0">
                <a:hlinkClick r:id="rId3"/>
              </a:rPr>
              <a:t>E-mail:flamas@sepaf.ms.gov.br</a:t>
            </a:r>
            <a:endParaRPr lang="en-US" dirty="0" smtClean="0"/>
          </a:p>
          <a:p>
            <a:r>
              <a:rPr lang="en-US" dirty="0" err="1" smtClean="0"/>
              <a:t>Telefone</a:t>
            </a:r>
            <a:r>
              <a:rPr lang="en-US" dirty="0" smtClean="0"/>
              <a:t>: (067) - 3318-5004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08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83768" y="332656"/>
            <a:ext cx="4293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Demanda de mundial de alimentos se deve: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262553"/>
              </p:ext>
            </p:extLst>
          </p:nvPr>
        </p:nvGraphicFramePr>
        <p:xfrm>
          <a:off x="467544" y="2204864"/>
          <a:ext cx="356235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95536" y="1556792"/>
            <a:ext cx="3880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1- Crescimento populacional no mundo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307065"/>
              </p:ext>
            </p:extLst>
          </p:nvPr>
        </p:nvGraphicFramePr>
        <p:xfrm>
          <a:off x="5292080" y="2132856"/>
          <a:ext cx="34099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550616" y="1578806"/>
            <a:ext cx="445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2- Migração da população para áreas urbanas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903358" y="6412686"/>
            <a:ext cx="120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FAO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7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tângulo 1"/>
          <p:cNvSpPr>
            <a:spLocks noChangeArrowheads="1"/>
          </p:cNvSpPr>
          <p:nvPr/>
        </p:nvSpPr>
        <p:spPr bwMode="auto">
          <a:xfrm>
            <a:off x="0" y="1304925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300000"/>
              </a:lnSpc>
            </a:pPr>
            <a:r>
              <a:rPr lang="pt-BR" dirty="0"/>
              <a:t>• Nova fase da </a:t>
            </a:r>
            <a:r>
              <a:rPr lang="pt-BR" b="1" u="sng" dirty="0">
                <a:solidFill>
                  <a:srgbClr val="0000FF"/>
                </a:solidFill>
              </a:rPr>
              <a:t>biotecnologia</a:t>
            </a:r>
            <a:r>
              <a:rPr lang="pt-BR" b="1" dirty="0"/>
              <a:t>, </a:t>
            </a:r>
            <a:r>
              <a:rPr lang="pt-BR" dirty="0"/>
              <a:t>com múltiplos eventos na mesma semente, múltiplos ofertantes e exigência de novas formas de manejo (área de refúgio).</a:t>
            </a:r>
          </a:p>
          <a:p>
            <a:pPr>
              <a:lnSpc>
                <a:spcPct val="300000"/>
              </a:lnSpc>
            </a:pPr>
            <a:r>
              <a:rPr lang="pt-BR" dirty="0"/>
              <a:t>• Adubação, manejo integrado de pragas e doenças com foco no </a:t>
            </a:r>
            <a:r>
              <a:rPr lang="pt-BR" sz="2000" b="1" u="sng" dirty="0">
                <a:solidFill>
                  <a:srgbClr val="0000FF"/>
                </a:solidFill>
              </a:rPr>
              <a:t>sistema produtivo</a:t>
            </a:r>
            <a:r>
              <a:rPr lang="pt-BR" dirty="0"/>
              <a:t>.</a:t>
            </a:r>
          </a:p>
          <a:p>
            <a:pPr>
              <a:lnSpc>
                <a:spcPct val="300000"/>
              </a:lnSpc>
            </a:pPr>
            <a:r>
              <a:rPr lang="pt-BR" dirty="0"/>
              <a:t>• Intensificação do uso de </a:t>
            </a:r>
            <a:r>
              <a:rPr lang="pt-BR" sz="2000" b="1" u="sng" dirty="0">
                <a:solidFill>
                  <a:srgbClr val="0000FF"/>
                </a:solidFill>
              </a:rPr>
              <a:t>práticas sustentáveis</a:t>
            </a:r>
            <a:r>
              <a:rPr lang="pt-BR" dirty="0"/>
              <a:t>, como ILPF</a:t>
            </a:r>
          </a:p>
        </p:txBody>
      </p:sp>
      <p:sp>
        <p:nvSpPr>
          <p:cNvPr id="4099" name="Retângulo 2"/>
          <p:cNvSpPr>
            <a:spLocks noChangeArrowheads="1"/>
          </p:cNvSpPr>
          <p:nvPr/>
        </p:nvSpPr>
        <p:spPr bwMode="auto">
          <a:xfrm>
            <a:off x="884238" y="260350"/>
            <a:ext cx="691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 b="1" dirty="0" smtClean="0"/>
              <a:t>O AMBIENTE TECNOLÓGICO </a:t>
            </a:r>
            <a:endParaRPr lang="pt-BR" sz="2400" b="1" dirty="0"/>
          </a:p>
        </p:txBody>
      </p:sp>
      <p:sp>
        <p:nvSpPr>
          <p:cNvPr id="4100" name="CaixaDeTexto 3"/>
          <p:cNvSpPr txBox="1">
            <a:spLocks noChangeArrowheads="1"/>
          </p:cNvSpPr>
          <p:nvPr/>
        </p:nvSpPr>
        <p:spPr bwMode="auto">
          <a:xfrm>
            <a:off x="6459538" y="6215063"/>
            <a:ext cx="267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Fonte: Rally Safra, 2012</a:t>
            </a:r>
            <a:endParaRPr lang="pt-BR"/>
          </a:p>
        </p:txBody>
      </p:sp>
      <p:pic>
        <p:nvPicPr>
          <p:cNvPr id="5" name="Picture 2" descr="F:\FOTOS\ALDERI\Vista de experimento de sistema de produção envolvendo o cultivo de soja, milho e algodoeiro - Fernando Mendes Lam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51727"/>
            <a:ext cx="2732287" cy="204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44624"/>
            <a:ext cx="2673350" cy="158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3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590675"/>
            <a:ext cx="57340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819891" y="5166484"/>
            <a:ext cx="209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en-US" dirty="0" smtClean="0"/>
              <a:t>: CONAB, 2015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52227" y="581679"/>
            <a:ext cx="863954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Evolução</a:t>
            </a:r>
            <a:r>
              <a:rPr lang="en-US" sz="2400" dirty="0" smtClean="0"/>
              <a:t> da </a:t>
            </a:r>
            <a:r>
              <a:rPr lang="en-US" sz="2400" dirty="0" err="1" smtClean="0"/>
              <a:t>área</a:t>
            </a:r>
            <a:r>
              <a:rPr lang="en-US" sz="2400" dirty="0" smtClean="0"/>
              <a:t> </a:t>
            </a:r>
            <a:r>
              <a:rPr lang="en-US" sz="2400" dirty="0" err="1" smtClean="0"/>
              <a:t>cultivada</a:t>
            </a:r>
            <a:r>
              <a:rPr lang="en-US" sz="2400" dirty="0" smtClean="0"/>
              <a:t> com </a:t>
            </a:r>
            <a:r>
              <a:rPr lang="en-US" sz="2400" dirty="0" err="1" smtClean="0"/>
              <a:t>soja</a:t>
            </a:r>
            <a:r>
              <a:rPr lang="en-US" sz="2400" dirty="0" smtClean="0"/>
              <a:t> e </a:t>
            </a:r>
            <a:r>
              <a:rPr lang="en-US" sz="2400" dirty="0" err="1" smtClean="0"/>
              <a:t>milho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Mato</a:t>
            </a:r>
            <a:r>
              <a:rPr lang="en-US" sz="2400" dirty="0" smtClean="0"/>
              <a:t> </a:t>
            </a:r>
            <a:r>
              <a:rPr lang="en-US" sz="2400" dirty="0" err="1" smtClean="0"/>
              <a:t>Grosso</a:t>
            </a:r>
            <a:r>
              <a:rPr lang="en-US" sz="2400" dirty="0" smtClean="0"/>
              <a:t> do </a:t>
            </a:r>
            <a:r>
              <a:rPr lang="en-US" sz="2400" dirty="0" err="1" smtClean="0"/>
              <a:t>Sul</a:t>
            </a:r>
            <a:endParaRPr lang="pt-BR" sz="2400" dirty="0"/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31" y="5576887"/>
            <a:ext cx="9180513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2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662113"/>
            <a:ext cx="57531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15616" y="548680"/>
            <a:ext cx="633500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/>
              <a:t>Evolução</a:t>
            </a:r>
            <a:r>
              <a:rPr lang="en-US" dirty="0" smtClean="0"/>
              <a:t> da </a:t>
            </a:r>
            <a:r>
              <a:rPr lang="en-US" dirty="0" err="1" smtClean="0"/>
              <a:t>produtividade</a:t>
            </a:r>
            <a:r>
              <a:rPr lang="en-US" dirty="0" smtClean="0"/>
              <a:t> de </a:t>
            </a:r>
            <a:r>
              <a:rPr lang="en-US" dirty="0" err="1" smtClean="0"/>
              <a:t>soja</a:t>
            </a:r>
            <a:r>
              <a:rPr lang="en-US" dirty="0" smtClean="0"/>
              <a:t> e </a:t>
            </a:r>
            <a:r>
              <a:rPr lang="en-US" dirty="0" err="1" smtClean="0"/>
              <a:t>milho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Mato</a:t>
            </a:r>
            <a:r>
              <a:rPr lang="en-US" dirty="0" smtClean="0"/>
              <a:t> </a:t>
            </a:r>
            <a:r>
              <a:rPr lang="en-US" dirty="0" err="1" smtClean="0"/>
              <a:t>Grosso</a:t>
            </a:r>
            <a:r>
              <a:rPr lang="en-US" dirty="0" smtClean="0"/>
              <a:t> do </a:t>
            </a:r>
            <a:r>
              <a:rPr lang="en-US" dirty="0" err="1" smtClean="0"/>
              <a:t>Sul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660232" y="6021288"/>
            <a:ext cx="201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Fonte</a:t>
            </a:r>
            <a:r>
              <a:rPr lang="en-US" dirty="0" smtClean="0"/>
              <a:t>: </a:t>
            </a:r>
            <a:r>
              <a:rPr lang="en-US" dirty="0" err="1" smtClean="0"/>
              <a:t>Conab</a:t>
            </a:r>
            <a:r>
              <a:rPr lang="en-US" dirty="0" smtClean="0"/>
              <a:t>, 2015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02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681163"/>
            <a:ext cx="54292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99592" y="5661248"/>
            <a:ext cx="758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Figura</a:t>
            </a:r>
            <a:r>
              <a:rPr lang="en-US" dirty="0" smtClean="0"/>
              <a:t> 1- </a:t>
            </a:r>
            <a:r>
              <a:rPr lang="en-US" dirty="0" err="1" smtClean="0"/>
              <a:t>Evolução</a:t>
            </a:r>
            <a:r>
              <a:rPr lang="en-US" dirty="0" smtClean="0"/>
              <a:t> da 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cultiva</a:t>
            </a:r>
            <a:r>
              <a:rPr lang="en-US" dirty="0" smtClean="0"/>
              <a:t> com </a:t>
            </a:r>
            <a:r>
              <a:rPr lang="en-US" dirty="0" err="1" smtClean="0"/>
              <a:t>cana</a:t>
            </a:r>
            <a:r>
              <a:rPr lang="en-US" dirty="0" smtClean="0"/>
              <a:t>-de-</a:t>
            </a:r>
            <a:r>
              <a:rPr lang="en-US" dirty="0" err="1" smtClean="0"/>
              <a:t>açúcar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MS (</a:t>
            </a:r>
            <a:r>
              <a:rPr lang="en-US" dirty="0" err="1" smtClean="0"/>
              <a:t>Conab</a:t>
            </a:r>
            <a:r>
              <a:rPr lang="en-US" dirty="0" smtClean="0"/>
              <a:t>, 2015)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08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764705"/>
            <a:ext cx="5991225" cy="458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5733256"/>
            <a:ext cx="689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Figura</a:t>
            </a:r>
            <a:r>
              <a:rPr lang="en-US" dirty="0" smtClean="0"/>
              <a:t> 2- </a:t>
            </a:r>
            <a:r>
              <a:rPr lang="en-US" dirty="0" err="1" smtClean="0"/>
              <a:t>Evolução</a:t>
            </a:r>
            <a:r>
              <a:rPr lang="en-US" dirty="0" smtClean="0"/>
              <a:t> da </a:t>
            </a:r>
            <a:r>
              <a:rPr lang="en-US" dirty="0" err="1" smtClean="0"/>
              <a:t>área</a:t>
            </a:r>
            <a:r>
              <a:rPr lang="en-US" dirty="0" smtClean="0"/>
              <a:t> </a:t>
            </a:r>
            <a:r>
              <a:rPr lang="en-US" dirty="0" err="1" smtClean="0"/>
              <a:t>cultivada</a:t>
            </a:r>
            <a:r>
              <a:rPr lang="en-US" dirty="0" smtClean="0"/>
              <a:t> com </a:t>
            </a:r>
            <a:r>
              <a:rPr lang="en-US" dirty="0" err="1" smtClean="0"/>
              <a:t>Eucalipto</a:t>
            </a:r>
            <a:r>
              <a:rPr lang="en-US" dirty="0" smtClean="0"/>
              <a:t> – (</a:t>
            </a:r>
            <a:r>
              <a:rPr lang="en-US" dirty="0" smtClean="0"/>
              <a:t>REFLORE, </a:t>
            </a:r>
            <a:r>
              <a:rPr lang="en-US" dirty="0" smtClean="0"/>
              <a:t>2015)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61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12318" y="232867"/>
            <a:ext cx="464210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Sistema</a:t>
            </a:r>
            <a:r>
              <a:rPr lang="en-US" sz="2400" dirty="0" smtClean="0"/>
              <a:t> de </a:t>
            </a:r>
            <a:r>
              <a:rPr lang="en-US" sz="2400" dirty="0" err="1" smtClean="0"/>
              <a:t>Produção</a:t>
            </a:r>
            <a:r>
              <a:rPr lang="en-US" sz="2400" dirty="0" smtClean="0"/>
              <a:t> </a:t>
            </a:r>
            <a:r>
              <a:rPr lang="en-US" sz="2400" dirty="0" err="1" smtClean="0"/>
              <a:t>Predominante</a:t>
            </a: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0132"/>
            <a:ext cx="28575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50132"/>
            <a:ext cx="2840732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eta em curva para baixo 2"/>
          <p:cNvSpPr/>
          <p:nvPr/>
        </p:nvSpPr>
        <p:spPr>
          <a:xfrm>
            <a:off x="3347864" y="1407056"/>
            <a:ext cx="2304256" cy="79780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ta em curva para cima 4"/>
          <p:cNvSpPr/>
          <p:nvPr/>
        </p:nvSpPr>
        <p:spPr>
          <a:xfrm flipH="1">
            <a:off x="3203848" y="3054288"/>
            <a:ext cx="2304256" cy="7920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88" y="3450332"/>
            <a:ext cx="1944216" cy="1152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88" y="4615383"/>
            <a:ext cx="1944216" cy="1152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1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550</Words>
  <Application>Microsoft Office PowerPoint</Application>
  <PresentationFormat>Apresentação na tela (4:3)</PresentationFormat>
  <Paragraphs>97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36</cp:revision>
  <dcterms:created xsi:type="dcterms:W3CDTF">2015-09-11T00:26:44Z</dcterms:created>
  <dcterms:modified xsi:type="dcterms:W3CDTF">2015-09-23T09:56:06Z</dcterms:modified>
</cp:coreProperties>
</file>